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8"/>
  </p:notesMasterIdLst>
  <p:handoutMasterIdLst>
    <p:handoutMasterId r:id="rId89"/>
  </p:handoutMasterIdLst>
  <p:sldIdLst>
    <p:sldId id="311" r:id="rId2"/>
    <p:sldId id="429" r:id="rId3"/>
    <p:sldId id="369" r:id="rId4"/>
    <p:sldId id="461" r:id="rId5"/>
    <p:sldId id="337" r:id="rId6"/>
    <p:sldId id="341" r:id="rId7"/>
    <p:sldId id="332" r:id="rId8"/>
    <p:sldId id="486" r:id="rId9"/>
    <p:sldId id="367" r:id="rId10"/>
    <p:sldId id="334" r:id="rId11"/>
    <p:sldId id="335" r:id="rId12"/>
    <p:sldId id="494" r:id="rId13"/>
    <p:sldId id="493" r:id="rId14"/>
    <p:sldId id="340" r:id="rId15"/>
    <p:sldId id="339" r:id="rId16"/>
    <p:sldId id="492" r:id="rId17"/>
    <p:sldId id="456" r:id="rId18"/>
    <p:sldId id="347" r:id="rId19"/>
    <p:sldId id="343" r:id="rId20"/>
    <p:sldId id="479" r:id="rId21"/>
    <p:sldId id="480" r:id="rId22"/>
    <p:sldId id="481" r:id="rId23"/>
    <p:sldId id="405" r:id="rId24"/>
    <p:sldId id="406" r:id="rId25"/>
    <p:sldId id="407" r:id="rId26"/>
    <p:sldId id="409" r:id="rId27"/>
    <p:sldId id="404" r:id="rId28"/>
    <p:sldId id="413" r:id="rId29"/>
    <p:sldId id="344" r:id="rId30"/>
    <p:sldId id="378" r:id="rId31"/>
    <p:sldId id="402" r:id="rId32"/>
    <p:sldId id="440" r:id="rId33"/>
    <p:sldId id="364" r:id="rId34"/>
    <p:sldId id="478" r:id="rId35"/>
    <p:sldId id="477" r:id="rId36"/>
    <p:sldId id="428" r:id="rId37"/>
    <p:sldId id="338" r:id="rId38"/>
    <p:sldId id="362" r:id="rId39"/>
    <p:sldId id="349" r:id="rId40"/>
    <p:sldId id="350" r:id="rId41"/>
    <p:sldId id="394" r:id="rId42"/>
    <p:sldId id="390" r:id="rId43"/>
    <p:sldId id="392" r:id="rId44"/>
    <p:sldId id="391" r:id="rId45"/>
    <p:sldId id="442" r:id="rId46"/>
    <p:sldId id="351" r:id="rId47"/>
    <p:sldId id="393" r:id="rId48"/>
    <p:sldId id="400" r:id="rId49"/>
    <p:sldId id="446" r:id="rId50"/>
    <p:sldId id="450" r:id="rId51"/>
    <p:sldId id="418" r:id="rId52"/>
    <p:sldId id="419" r:id="rId53"/>
    <p:sldId id="352" r:id="rId54"/>
    <p:sldId id="353" r:id="rId55"/>
    <p:sldId id="354" r:id="rId56"/>
    <p:sldId id="416" r:id="rId57"/>
    <p:sldId id="355" r:id="rId58"/>
    <p:sldId id="417" r:id="rId59"/>
    <p:sldId id="474" r:id="rId60"/>
    <p:sldId id="356" r:id="rId61"/>
    <p:sldId id="357" r:id="rId62"/>
    <p:sldId id="358" r:id="rId63"/>
    <p:sldId id="359" r:id="rId64"/>
    <p:sldId id="422" r:id="rId65"/>
    <p:sldId id="423" r:id="rId66"/>
    <p:sldId id="424" r:id="rId67"/>
    <p:sldId id="436" r:id="rId68"/>
    <p:sldId id="430" r:id="rId69"/>
    <p:sldId id="438" r:id="rId70"/>
    <p:sldId id="487" r:id="rId71"/>
    <p:sldId id="403" r:id="rId72"/>
    <p:sldId id="437" r:id="rId73"/>
    <p:sldId id="431" r:id="rId74"/>
    <p:sldId id="434" r:id="rId75"/>
    <p:sldId id="441" r:id="rId76"/>
    <p:sldId id="360" r:id="rId77"/>
    <p:sldId id="365" r:id="rId78"/>
    <p:sldId id="366" r:id="rId79"/>
    <p:sldId id="361" r:id="rId80"/>
    <p:sldId id="371" r:id="rId81"/>
    <p:sldId id="368" r:id="rId82"/>
    <p:sldId id="462" r:id="rId83"/>
    <p:sldId id="488" r:id="rId84"/>
    <p:sldId id="489" r:id="rId85"/>
    <p:sldId id="490" r:id="rId86"/>
    <p:sldId id="491" r:id="rId87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00CC00"/>
    <a:srgbClr val="990099"/>
    <a:srgbClr val="003399"/>
    <a:srgbClr val="AAFCEC"/>
    <a:srgbClr val="FF0000"/>
    <a:srgbClr val="FFFFB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88727" autoAdjust="0"/>
  </p:normalViewPr>
  <p:slideViewPr>
    <p:cSldViewPr>
      <p:cViewPr varScale="1">
        <p:scale>
          <a:sx n="68" d="100"/>
          <a:sy n="68" d="100"/>
        </p:scale>
        <p:origin x="-672" y="-102"/>
      </p:cViewPr>
      <p:guideLst>
        <p:guide orient="horz"/>
        <p:guide/>
      </p:guideLst>
    </p:cSldViewPr>
  </p:slideViewPr>
  <p:outlineViewPr>
    <p:cViewPr>
      <p:scale>
        <a:sx n="50" d="100"/>
        <a:sy n="50" d="100"/>
      </p:scale>
      <p:origin x="0" y="13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ahoma" pitchFamily="34" charset="0"/>
              </a:defRPr>
            </a:lvl1pPr>
          </a:lstStyle>
          <a:p>
            <a:pPr>
              <a:defRPr/>
            </a:pPr>
            <a:fld id="{83BD3C03-1A9F-47DE-850F-ACACE9C8B07A}" type="datetimeFigureOut">
              <a:rPr lang="zh-CN" altLang="en-US"/>
              <a:pPr>
                <a:defRPr/>
              </a:pPr>
              <a:t>2013-11-7</a:t>
            </a:fld>
            <a:endParaRPr lang="en-US" altLang="zh-CN"/>
          </a:p>
        </p:txBody>
      </p:sp>
      <p:sp>
        <p:nvSpPr>
          <p:cNvPr id="328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8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ahoma" pitchFamily="34" charset="0"/>
              </a:defRPr>
            </a:lvl1pPr>
          </a:lstStyle>
          <a:p>
            <a:pPr>
              <a:defRPr/>
            </a:pPr>
            <a:fld id="{A5C8D007-C93B-4BC6-BC52-0C6F5D7544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545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28085F18-C368-4A71-8F4E-160D782A6490}" type="datetimeFigureOut">
              <a:rPr lang="zh-CN" altLang="en-US"/>
              <a:pPr>
                <a:defRPr/>
              </a:pPr>
              <a:t>2013-11-7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FAF03625-2969-4410-B304-346E400D2C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995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z="10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10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10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-"/>
            </a:pPr>
            <a:endParaRPr lang="zh-CN" altLang="en-US" sz="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0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很多面向对象语言像</a:t>
            </a:r>
            <a:r>
              <a:rPr lang="en-US" altLang="zh-CN" smtClean="0"/>
              <a:t>C++</a:t>
            </a:r>
            <a:r>
              <a:rPr lang="zh-CN" altLang="en-US" smtClean="0"/>
              <a:t>一样，要求可以替换的行为有共同的基类</a:t>
            </a:r>
          </a:p>
          <a:p>
            <a:pPr eaLnBrk="1" hangingPunct="1"/>
            <a:r>
              <a:rPr lang="zh-CN" altLang="en-US" smtClean="0"/>
              <a:t>基类代表抽象的可替换，可变的行为，但是没有具体实现</a:t>
            </a:r>
          </a:p>
          <a:p>
            <a:pPr eaLnBrk="1" hangingPunct="1"/>
            <a:r>
              <a:rPr lang="zh-CN" altLang="en-US" smtClean="0"/>
              <a:t>子类代表不同的具体行为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Python, Ruby</a:t>
            </a:r>
            <a:r>
              <a:rPr lang="zh-CN" altLang="en-US" smtClean="0"/>
              <a:t>这种动态语言中都不需要</a:t>
            </a:r>
          </a:p>
          <a:p>
            <a:pPr eaLnBrk="1" hangingPunct="1"/>
            <a:r>
              <a:rPr lang="en-US" altLang="zh-CN" smtClean="0"/>
              <a:t>Java</a:t>
            </a:r>
            <a:r>
              <a:rPr lang="zh-CN" altLang="en-US" smtClean="0"/>
              <a:t>中有显示的接口定义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好了，这就是面向接口编程的全部了，非常有用的一个招式</a:t>
            </a:r>
          </a:p>
          <a:p>
            <a:pPr eaLnBrk="1" hangingPunct="1"/>
            <a:r>
              <a:rPr lang="zh-CN" altLang="en-US" smtClean="0"/>
              <a:t>值得强调的是，这样的灵活性是有代价的，如果我们的</a:t>
            </a:r>
            <a:r>
              <a:rPr lang="en-US" altLang="zh-CN" smtClean="0"/>
              <a:t>copy</a:t>
            </a:r>
            <a:r>
              <a:rPr lang="zh-CN" altLang="en-US" smtClean="0"/>
              <a:t>程序终生只用到一个输入设备，我们不必要做这么多的考虑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好，趁热打铁，我们在介绍一个利用多态的小窍门</a:t>
            </a:r>
          </a:p>
          <a:p>
            <a:pPr eaLnBrk="1" hangingPunct="1"/>
            <a:r>
              <a:rPr lang="zh-CN" altLang="en-US" smtClean="0"/>
              <a:t>会让我们的代码变得更干净的窍门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我们回到已经变成面向接口风格的拷贝程序，他还有一个问题</a:t>
            </a:r>
          </a:p>
          <a:p>
            <a:pPr eaLnBrk="1" hangingPunct="1"/>
            <a:r>
              <a:rPr lang="zh-CN" altLang="en-US" smtClean="0"/>
              <a:t>如果用户传入了一个空指针呢？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为了我们的程序的健壮性，我们需要在函数的入口检查传入的指针，判断</a:t>
            </a:r>
            <a:r>
              <a:rPr lang="en-US" altLang="zh-CN" smtClean="0"/>
              <a:t>reader</a:t>
            </a:r>
            <a:r>
              <a:rPr lang="zh-CN" altLang="en-US" smtClean="0"/>
              <a:t>是不是一个空指针</a:t>
            </a:r>
          </a:p>
          <a:p>
            <a:pPr eaLnBrk="1" hangingPunct="1"/>
            <a:r>
              <a:rPr lang="zh-CN" altLang="en-US" smtClean="0"/>
              <a:t>这个太讨厌了</a:t>
            </a:r>
          </a:p>
          <a:p>
            <a:pPr eaLnBrk="1" hangingPunct="1"/>
            <a:r>
              <a:rPr lang="zh-CN" altLang="en-US" smtClean="0"/>
              <a:t>我真想给大家看看我曾经工作过的代码，看任何一个函数，一开头，长长的一大段逻辑都在判断指针是不是空，</a:t>
            </a:r>
          </a:p>
          <a:p>
            <a:pPr eaLnBrk="1" hangingPunct="1"/>
            <a:r>
              <a:rPr lang="zh-CN" altLang="en-US" smtClean="0"/>
              <a:t>简直就不知道这个函数真正的逻辑从哪里开始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我们今天讲干净代码给大家的一个提示是，不要传递空指针</a:t>
            </a:r>
          </a:p>
          <a:p>
            <a:pPr eaLnBrk="1" hangingPunct="1"/>
            <a:r>
              <a:rPr lang="zh-CN" altLang="en-US" smtClean="0"/>
              <a:t>空指针和其它程序的其它输入不一样，它绝对不是系统外部传入的，因此他是程序本身可控的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我们要学习的就是怎么控制它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10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0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This introduction is based on the refactoring of a function named “nobcallRlSetupInvoke”, which is actually a function in CELLRRM (not NOBCALL)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Before we start with the 2 technices, let’s see what this function do.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nobcallRlSetupInvoke is to allocate cell resources for all the RLs to setup.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There are kinds of cell resources, e.g. spreading code, power, hrnti,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And when there is not enough of resource for the rl, the setup request will be rejected, and other resources had allocated need to be released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In the blue block, it’s the pseudo code for a typical resource allocation in this function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 “for” loop means we will have to allocate cell resources for all the RLs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And normally, we allocate one type of resource based on some condition, say, we only allocate HRNTI for hsdpa RL, that is why we have a if condition in the 2</a:t>
            </a:r>
            <a:r>
              <a:rPr lang="en-US" altLang="zh-CN" baseline="30000" smtClean="0"/>
              <a:t>nd</a:t>
            </a:r>
            <a:r>
              <a:rPr lang="en-US" altLang="zh-CN" smtClean="0"/>
              <a:t> 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 3</a:t>
            </a:r>
            <a:r>
              <a:rPr lang="en-US" altLang="zh-CN" baseline="30000" smtClean="0"/>
              <a:t>rd</a:t>
            </a:r>
            <a:r>
              <a:rPr lang="en-US" altLang="zh-CN" smtClean="0"/>
              <a:t> line is the real code to allocate the resource, allocateResourceA is the function name, it has several input arguments, paraA1, paraA2, etc., and it has a return code, if the allocation success, it will return RC_OK, and if it’s failed to allocate, say, because of not enough resource, it will return RC_ERROR</a:t>
            </a:r>
          </a:p>
          <a:p>
            <a:pPr eaLnBrk="1" hangingPunct="1">
              <a:lnSpc>
                <a:spcPct val="90000"/>
              </a:lnSpc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Code becomes messier when there ae more than one type of resources to allocate for a RL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On the left side of this slides, it’s the code skeleton to allocate 3 types of resources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That is, we first allocate resource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If allocation success, we go with resource B allocation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What if the it’s failed, when it’s failed allocate resource A, it’s hard to figure out the error handling code, actually as the 1</a:t>
            </a:r>
            <a:r>
              <a:rPr lang="en-US" altLang="zh-CN" sz="900" baseline="30000" smtClean="0"/>
              <a:t>st</a:t>
            </a:r>
            <a:r>
              <a:rPr lang="en-US" altLang="zh-CN" sz="900" smtClean="0"/>
              <a:t> resource allocated, there is nothing to do for the error handling </a:t>
            </a:r>
            <a:r>
              <a:rPr lang="en-US" altLang="zh-CN" sz="900" smtClean="0">
                <a:sym typeface="Wingdings" pitchFamily="2" charset="2"/>
              </a:rPr>
              <a:t>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Let’s move one to see resource B allocation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If it’s OK, move on to allocate resource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If it’s failed to allocate resource B, still, a little bit hard to figure out the error handling code, it’s the last 2 lines of code in red, when it’s failed to allocate resource B, we will have to release the resource A previously allocated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Same thing goes with resource C allocation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If it’s OK, move on to allocate other types of resources, dot dot dot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And if it’s failed, release resource A and B previously allocated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Well that’s the code.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It’s hard to read for 2 reasons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1</a:t>
            </a:r>
            <a:r>
              <a:rPr lang="en-US" altLang="zh-CN" sz="900" baseline="30000" smtClean="0"/>
              <a:t>st</a:t>
            </a:r>
            <a:r>
              <a:rPr lang="en-US" altLang="zh-CN" sz="900" smtClean="0"/>
              <a:t>, it has nested if/else clause, nested main flow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2</a:t>
            </a:r>
            <a:r>
              <a:rPr lang="en-US" altLang="zh-CN" sz="900" baseline="30000" smtClean="0"/>
              <a:t>nd</a:t>
            </a:r>
            <a:r>
              <a:rPr lang="en-US" altLang="zh-CN" sz="900" smtClean="0"/>
              <a:t>, the error handling code is far away from the error point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We will use guard clause to solve these 2 problem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Note: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smtClean="0"/>
              <a:t>Code Skeleton is the form of code with details hidden and only branches left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Guard Clause says that if there is something unusual happens, handle it, and quite as soon as possible.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Let’s look into the code again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Allocate resource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If it’s failed, as we don’t do anything to handle it, we just stop, continues statement there is a explicit statement to say “get out”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Allocate resource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If it’s failed, release resource A, and “get out” – the continues statement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Same thing goes with resource C, allocate resource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If it’s failed, release resource A and B, and “get out”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This piece of code has the same logic with the code in last page, however, it’s easier to read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zh-CN" sz="1000" smtClean="0"/>
              <a:t>it’s main flow goes straight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zh-CN" sz="1000" smtClean="0"/>
              <a:t>Error handling code is close to the error point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Guard Clause is often used to solve nested if/else clause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Especially if clause and else clause are not even, one is normal case and other is rare to happen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000" smtClean="0"/>
              <a:t>Well, it does not always work, when the if and else clause are equally important, and both likely to happen, then guard clause is not suggested.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z="1000" smtClean="0"/>
          </a:p>
          <a:p>
            <a:pPr eaLnBrk="1" hangingPunct="1"/>
            <a:endParaRPr lang="en-US" altLang="zh-CN" sz="1000" smtClean="0"/>
          </a:p>
          <a:p>
            <a:pPr eaLnBrk="1" hangingPunct="1"/>
            <a:endParaRPr lang="en-US" altLang="zh-CN" sz="100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Talk about work around again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Refactoring because better alternative exist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z="100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Talk about work around again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9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N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9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58900" y="6580188"/>
            <a:ext cx="6408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algn="ctr"/>
            <a:r>
              <a:rPr lang="en-US" sz="600" b="0">
                <a:solidFill>
                  <a:srgbClr val="7F7F7F"/>
                </a:solidFill>
                <a:latin typeface="Tahoma" pitchFamily="34" charset="0"/>
              </a:rPr>
              <a:t>COPYRIGHT © 2011 ALCATEL-LUCENT.  ALL RIGHTS RESERVED.</a:t>
            </a:r>
            <a:endParaRPr lang="en-US" b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735" y="1314450"/>
            <a:ext cx="8660877" cy="400110"/>
          </a:xfrm>
          <a:noFill/>
        </p:spPr>
        <p:txBody>
          <a:bodyPr lIns="0" tIns="45720" rIns="91440" bIns="45720" rtlCol="0">
            <a:spAutoFit/>
          </a:bodyPr>
          <a:lstStyle>
            <a:lvl1pPr marL="114300" indent="-1588" algn="l">
              <a:buNone/>
              <a:def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91726" y="237744"/>
            <a:ext cx="8645887" cy="1143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81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16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491288"/>
            <a:ext cx="15271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 txBox="1">
            <a:spLocks/>
          </p:cNvSpPr>
          <p:nvPr/>
        </p:nvSpPr>
        <p:spPr>
          <a:xfrm>
            <a:off x="4329113" y="6354763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fld id="{849135E1-491C-402F-BAFC-5B153B272F60}" type="slidenum">
              <a:rPr lang="en-US" sz="600" b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pPr algn="ctr" fontAlgn="auto"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58900" y="6580188"/>
            <a:ext cx="6408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algn="ctr"/>
            <a:r>
              <a:rPr lang="en-US" sz="600" b="0">
                <a:solidFill>
                  <a:srgbClr val="7F7F7F"/>
                </a:solidFill>
                <a:latin typeface="Tahoma" pitchFamily="34" charset="0"/>
              </a:rPr>
              <a:t>COPYRIGHT © 2011 ALCATEL-LUCENT.  ALL RIGHTS RESERVED.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636" y="1495425"/>
            <a:ext cx="8613976" cy="4525963"/>
          </a:xfrm>
        </p:spPr>
        <p:txBody>
          <a:bodyPr rtlCol="0">
            <a:normAutofit/>
          </a:bodyPr>
          <a:lstStyle>
            <a:lvl1pPr marL="457200" indent="-457200" algn="l" defTabSz="914400" rtl="0" eaLnBrk="1" latinLnBrk="0" hangingPunct="1">
              <a:spcBef>
                <a:spcPts val="1200"/>
              </a:spcBef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lang="en-US" sz="28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300"/>
              </a:spcBef>
              <a:buClrTx/>
              <a:buFontTx/>
              <a:buNone/>
              <a:defRPr lang="en-US" sz="20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457200" algn="l" defTabSz="914400" rtl="0" eaLnBrk="1" latinLnBrk="0" hangingPunct="1">
              <a:spcBef>
                <a:spcPts val="1200"/>
              </a:spcBef>
              <a:buFont typeface="+mj-lt"/>
              <a:buAutoNum type="arabicPeriod"/>
              <a:defRPr lang="en-US" sz="28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457200" indent="-457200" algn="l" defTabSz="914400" rtl="0" eaLnBrk="1" latinLnBrk="0" hangingPunct="1">
              <a:spcBef>
                <a:spcPts val="1200"/>
              </a:spcBef>
              <a:buFont typeface="+mj-lt"/>
              <a:buAutoNum type="arabicPeriod"/>
              <a:defRPr lang="en-US" sz="28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457200" indent="-457200" algn="l" defTabSz="914400" rtl="0" eaLnBrk="1" latinLnBrk="0" hangingPunct="1">
              <a:spcBef>
                <a:spcPts val="1200"/>
              </a:spcBef>
              <a:buFont typeface="+mj-lt"/>
              <a:buAutoNum type="arabicPeriod"/>
              <a:defRPr lang="en-US" sz="28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375" y="237744"/>
            <a:ext cx="8645237" cy="1143000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710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36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491288"/>
            <a:ext cx="15271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 txBox="1">
            <a:spLocks/>
          </p:cNvSpPr>
          <p:nvPr/>
        </p:nvSpPr>
        <p:spPr>
          <a:xfrm>
            <a:off x="4329113" y="6354763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fld id="{94849FC4-BEC7-4AF6-A057-06983A6F2029}" type="slidenum">
              <a:rPr lang="en-US" sz="600" b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pPr algn="ctr" fontAlgn="auto"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358900" y="6580188"/>
            <a:ext cx="6408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algn="ctr"/>
            <a:r>
              <a:rPr lang="en-US" sz="600" b="0">
                <a:solidFill>
                  <a:srgbClr val="7F7F7F"/>
                </a:solidFill>
                <a:latin typeface="Tahoma" pitchFamily="34" charset="0"/>
              </a:rPr>
              <a:t>COPYRIGHT © 2011 ALCATEL-LUCENT.  ALL RIGHTS RESERVED.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960" y="1446213"/>
            <a:ext cx="4038600" cy="4525963"/>
          </a:xfrm>
        </p:spPr>
        <p:txBody>
          <a:bodyPr rtlCol="0">
            <a:normAutofit/>
          </a:bodyPr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SzTx/>
              <a:buFont typeface="Tahoma" pitchFamily="34" charset="0"/>
              <a:buChar char="­"/>
              <a:tabLst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SzTx/>
              <a:buFont typeface="Tahoma" pitchFamily="34" charset="0"/>
              <a:buChar char="­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SzTx/>
              <a:buFont typeface="Tahoma" pitchFamily="34" charset="0"/>
              <a:buChar char="­"/>
              <a:tabLst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SzTx/>
              <a:buFont typeface="Tahoma" pitchFamily="34" charset="0"/>
              <a:buChar char="­"/>
              <a:tabLst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6213"/>
            <a:ext cx="4038600" cy="4525963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Tahoma" pitchFamily="34" charset="0"/>
              <a:buChar char="­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Tahoma" pitchFamily="34" charset="0"/>
              <a:buChar char="­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Tahoma" pitchFamily="34" charset="0"/>
              <a:buChar char="­"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Tahoma" pitchFamily="34" charset="0"/>
              <a:buChar char="­"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375" y="241450"/>
            <a:ext cx="8645237" cy="1143000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699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38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491288"/>
            <a:ext cx="15271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 txBox="1">
            <a:spLocks/>
          </p:cNvSpPr>
          <p:nvPr/>
        </p:nvSpPr>
        <p:spPr>
          <a:xfrm>
            <a:off x="4329113" y="6354763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fld id="{2076136E-E40A-471E-B1D9-157F8762E362}" type="slidenum">
              <a:rPr lang="en-US" sz="600" b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pPr algn="ctr" fontAlgn="auto"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358900" y="6580188"/>
            <a:ext cx="6408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algn="ctr"/>
            <a:r>
              <a:rPr lang="en-US" sz="600" b="0">
                <a:solidFill>
                  <a:srgbClr val="7F7F7F"/>
                </a:solidFill>
                <a:latin typeface="Tahoma" pitchFamily="34" charset="0"/>
              </a:rPr>
              <a:t>COPYRIGHT © 2011 ALCATEL-LUCENT.  ALL RIGHTS RESERVED.</a:t>
            </a:r>
            <a:endParaRPr lang="en-US" b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2375" y="241450"/>
            <a:ext cx="8645237" cy="1143000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1141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1546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4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830304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311150" y="6248400"/>
            <a:ext cx="8526463" cy="304800"/>
            <a:chOff x="518474" y="6484973"/>
            <a:chExt cx="8526824" cy="3040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26"/>
            <a:stretch>
              <a:fillRect/>
            </a:stretch>
          </p:blipFill>
          <p:spPr bwMode="auto">
            <a:xfrm>
              <a:off x="7581205" y="6484973"/>
              <a:ext cx="1464093" cy="304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>
              <a:cxnSpLocks noChangeShapeType="1"/>
            </p:cNvCxnSpPr>
            <p:nvPr/>
          </p:nvCxnSpPr>
          <p:spPr bwMode="auto">
            <a:xfrm rot="10800000">
              <a:off x="518474" y="6628605"/>
              <a:ext cx="7023260" cy="0"/>
            </a:xfrm>
            <a:prstGeom prst="line">
              <a:avLst/>
            </a:prstGeom>
            <a:noFill/>
            <a:ln w="34925" cap="rnd" algn="ctr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Footer Placeholder 2"/>
          <p:cNvSpPr txBox="1">
            <a:spLocks/>
          </p:cNvSpPr>
          <p:nvPr/>
        </p:nvSpPr>
        <p:spPr>
          <a:xfrm>
            <a:off x="4329113" y="6354763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fld id="{ADEE3C7C-3317-41B8-9869-FC35F680AA66}" type="slidenum">
              <a:rPr lang="en-US" sz="600" b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pPr algn="ctr" fontAlgn="auto"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58900" y="6580188"/>
            <a:ext cx="6408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algn="ctr"/>
            <a:r>
              <a:rPr lang="en-US" sz="600" b="0">
                <a:solidFill>
                  <a:srgbClr val="7F7F7F"/>
                </a:solidFill>
                <a:latin typeface="Tahoma" pitchFamily="34" charset="0"/>
              </a:rPr>
              <a:t>COPYRIGHT © 2011 ALCATEL-LUCENT.  ALL RIGHTS RESERVED.</a:t>
            </a:r>
            <a:endParaRPr lang="en-US" b="0"/>
          </a:p>
        </p:txBody>
      </p:sp>
      <p:sp>
        <p:nvSpPr>
          <p:cNvPr id="61446" name="Text Placeholder 2"/>
          <p:cNvSpPr>
            <a:spLocks noGrp="1"/>
          </p:cNvSpPr>
          <p:nvPr>
            <p:ph type="subTitle" idx="1"/>
          </p:nvPr>
        </p:nvSpPr>
        <p:spPr>
          <a:xfrm>
            <a:off x="239713" y="5365303"/>
            <a:ext cx="8597900" cy="531813"/>
          </a:xfrm>
        </p:spPr>
        <p:txBody>
          <a:bodyPr/>
          <a:lstStyle>
            <a:lvl1pPr marL="0" indent="0">
              <a:buFont typeface="Arial" pitchFamily="34" charset="0"/>
              <a:buNone/>
              <a:defRPr smtClean="0">
                <a:solidFill>
                  <a:srgbClr val="7F7F7F"/>
                </a:solidFill>
                <a:latin typeface="Tahoma" pitchFamily="34" charset="0"/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 smtClean="0"/>
          </a:p>
        </p:txBody>
      </p:sp>
      <p:sp>
        <p:nvSpPr>
          <p:cNvPr id="61447" name="Title Placeholder 10"/>
          <p:cNvSpPr>
            <a:spLocks noGrp="1"/>
          </p:cNvSpPr>
          <p:nvPr>
            <p:ph type="ctrTitle"/>
          </p:nvPr>
        </p:nvSpPr>
        <p:spPr>
          <a:xfrm>
            <a:off x="200025" y="4239584"/>
            <a:ext cx="8637588" cy="1132847"/>
          </a:xfrm>
          <a:noFill/>
          <a:ln w="9525">
            <a:noFill/>
            <a:miter lim="800000"/>
            <a:headEnd/>
            <a:tailEnd/>
          </a:ln>
        </p:spPr>
        <p:txBody>
          <a:bodyPr anchor="b">
            <a:normAutofit/>
          </a:bodyPr>
          <a:lstStyle>
            <a:lvl1pPr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lang="en-US" sz="3000" b="1" kern="1200" smtClean="0">
                <a:solidFill>
                  <a:srgbClr val="404040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7077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E927ED-CE87-4C70-980C-EFBC1078AAF2}" type="datetimeFigureOut">
              <a:rPr lang="en-US" smtClean="0"/>
              <a:t>11/7/2013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0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4000" y="1360488"/>
            <a:ext cx="85836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smtClean="0"/>
          </a:p>
        </p:txBody>
      </p:sp>
      <p:sp>
        <p:nvSpPr>
          <p:cNvPr id="1027" name="Title Placeholder 10"/>
          <p:cNvSpPr>
            <a:spLocks noGrp="1"/>
          </p:cNvSpPr>
          <p:nvPr>
            <p:ph type="title"/>
          </p:nvPr>
        </p:nvSpPr>
        <p:spPr bwMode="auto">
          <a:xfrm>
            <a:off x="192088" y="244475"/>
            <a:ext cx="86455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08" r:id="rId5"/>
    <p:sldLayoutId id="2147483713" r:id="rId6"/>
    <p:sldLayoutId id="2147483714" r:id="rId7"/>
    <p:sldLayoutId id="2147483715" r:id="rId8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600" b="1" kern="120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404040"/>
          </a:solidFill>
          <a:latin typeface="Tahoma" pitchFamily="34" charset="0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ts val="600"/>
        </a:spcAft>
        <a:buClr>
          <a:srgbClr val="6639B7"/>
        </a:buClr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292100" indent="-177800" algn="l" rtl="0" eaLnBrk="0" fontAlgn="base" hangingPunct="0">
        <a:spcBef>
          <a:spcPct val="20000"/>
        </a:spcBef>
        <a:spcAft>
          <a:spcPts val="600"/>
        </a:spcAft>
        <a:buClr>
          <a:srgbClr val="6639B7"/>
        </a:buClr>
        <a:buFont typeface="Tahoma" pitchFamily="34" charset="0"/>
        <a:buChar char="­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20700" indent="-228600" algn="l" rtl="0" eaLnBrk="0" fontAlgn="base" hangingPunct="0">
        <a:spcBef>
          <a:spcPct val="20000"/>
        </a:spcBef>
        <a:spcAft>
          <a:spcPts val="600"/>
        </a:spcAft>
        <a:buClr>
          <a:srgbClr val="6639B7"/>
        </a:buClr>
        <a:buFont typeface="Tahoma" pitchFamily="34" charset="0"/>
        <a:buChar char="­"/>
        <a:defRPr sz="1600" kern="1200">
          <a:solidFill>
            <a:srgbClr val="404040"/>
          </a:solidFill>
          <a:latin typeface="+mn-lt"/>
          <a:ea typeface="+mn-ea"/>
          <a:cs typeface="+mn-cs"/>
        </a:defRPr>
      </a:lvl3pPr>
      <a:lvl4pPr marL="744538" indent="-228600" algn="l" rtl="0" eaLnBrk="0" fontAlgn="base" hangingPunct="0">
        <a:spcBef>
          <a:spcPct val="20000"/>
        </a:spcBef>
        <a:spcAft>
          <a:spcPts val="600"/>
        </a:spcAft>
        <a:buClr>
          <a:srgbClr val="6639B7"/>
        </a:buClr>
        <a:buFont typeface="Tahoma" pitchFamily="34" charset="0"/>
        <a:buChar char="­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77900" indent="-228600" algn="l" rtl="0" eaLnBrk="0" fontAlgn="base" hangingPunct="0">
        <a:spcBef>
          <a:spcPct val="20000"/>
        </a:spcBef>
        <a:spcAft>
          <a:spcPts val="600"/>
        </a:spcAft>
        <a:buClr>
          <a:srgbClr val="6639B7"/>
        </a:buClr>
        <a:buFont typeface="Tahoma" pitchFamily="34" charset="0"/>
        <a:buChar char="­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2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4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2"/>
          <p:cNvSpPr>
            <a:spLocks noGrp="1"/>
          </p:cNvSpPr>
          <p:nvPr>
            <p:ph type="ctrTitle"/>
          </p:nvPr>
        </p:nvSpPr>
        <p:spPr>
          <a:xfrm>
            <a:off x="200025" y="4357688"/>
            <a:ext cx="8637588" cy="11318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>Clean Code</a:t>
            </a:r>
            <a:br>
              <a:rPr altLang="zh-CN" sz="270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2700">
                <a:solidFill>
                  <a:schemeClr val="tx1"/>
                </a:solidFill>
                <a:ea typeface="宋体" pitchFamily="2" charset="-122"/>
              </a:rPr>
              <a:t>An alternative way of coding</a:t>
            </a:r>
            <a:endParaRPr altLang="zh-CN" sz="2700" b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195" name="Subtitle 3"/>
          <p:cNvSpPr>
            <a:spLocks noGrp="1"/>
          </p:cNvSpPr>
          <p:nvPr>
            <p:ph type="subTitle" idx="1"/>
          </p:nvPr>
        </p:nvSpPr>
        <p:spPr>
          <a:xfrm>
            <a:off x="152400" y="5638800"/>
            <a:ext cx="6400800" cy="609600"/>
          </a:xfrm>
        </p:spPr>
        <p:txBody>
          <a:bodyPr lIns="0">
            <a:spAutoFit/>
          </a:bodyPr>
          <a:lstStyle/>
          <a:p>
            <a:pPr marL="114300" indent="-1588" eaLnBrk="1" hangingPunct="1">
              <a:buFont typeface="Arial" charset="0"/>
              <a:buNone/>
            </a:pPr>
            <a:r>
              <a:rPr lang="en-US" altLang="zh-CN">
                <a:ea typeface="宋体" pitchFamily="2" charset="-122"/>
              </a:rPr>
              <a:t>Sharon Mei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Jan. 2013</a:t>
            </a:r>
            <a:endParaRPr lang="en-US" altLang="zh-CN" sz="1400">
              <a:ea typeface="宋体" pitchFamily="2" charset="-122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57188"/>
            <a:ext cx="8475662" cy="4003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838200"/>
            <a:ext cx="5029200" cy="4886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838200"/>
            <a:ext cx="6172200" cy="4559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0717"/>
            <a:ext cx="5029200" cy="65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467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4800600" cy="675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307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295400"/>
            <a:ext cx="5067300" cy="3838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Rectangle 15"/>
          <p:cNvSpPr>
            <a:spLocks noChangeArrowheads="1"/>
          </p:cNvSpPr>
          <p:nvPr/>
        </p:nvSpPr>
        <p:spPr bwMode="auto">
          <a:xfrm>
            <a:off x="0" y="5165725"/>
            <a:ext cx="9144000" cy="1616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0">
                <a:ea typeface="宋体" pitchFamily="2" charset="-122"/>
              </a:rPr>
              <a:t>There are two ways of constructing a software design: One way is to make it so simple that there are </a:t>
            </a:r>
            <a:r>
              <a:rPr lang="en-US" altLang="zh-CN" sz="2000" b="0" i="1">
                <a:ea typeface="宋体" pitchFamily="2" charset="-122"/>
              </a:rPr>
              <a:t>obviously </a:t>
            </a:r>
            <a:r>
              <a:rPr lang="en-US" altLang="zh-CN" sz="2000" b="0">
                <a:ea typeface="宋体" pitchFamily="2" charset="-122"/>
              </a:rPr>
              <a:t>no deficiencies, and the other way is to take it so complicated that there are no </a:t>
            </a:r>
            <a:r>
              <a:rPr lang="en-US" altLang="zh-CN" sz="2000" b="0" i="1">
                <a:ea typeface="宋体" pitchFamily="2" charset="-122"/>
              </a:rPr>
              <a:t>obvious </a:t>
            </a:r>
            <a:r>
              <a:rPr lang="en-US" altLang="zh-CN" sz="2000" b="0">
                <a:ea typeface="宋体" pitchFamily="2" charset="-122"/>
              </a:rPr>
              <a:t>deficiencies. The first method is far more difficult.</a:t>
            </a:r>
          </a:p>
          <a:p>
            <a:r>
              <a:rPr lang="en-US" altLang="zh-CN" sz="2000" b="0">
                <a:ea typeface="宋体" pitchFamily="2" charset="-122"/>
              </a:rPr>
              <a:t>-- C.A.R. Hoare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447800"/>
            <a:ext cx="4581525" cy="403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0"/>
            <a:ext cx="5638800" cy="685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96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413" y="1600200"/>
            <a:ext cx="2643187" cy="281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3"/>
          <p:cNvSpPr>
            <a:spLocks noGrp="1"/>
          </p:cNvSpPr>
          <p:nvPr>
            <p:ph type="title" idx="4294967295"/>
          </p:nvPr>
        </p:nvSpPr>
        <p:spPr>
          <a:xfrm>
            <a:off x="3076575" y="2362200"/>
            <a:ext cx="5610225" cy="1828800"/>
          </a:xfrm>
        </p:spPr>
        <p:txBody>
          <a:bodyPr/>
          <a:lstStyle/>
          <a:p>
            <a:pPr eaLnBrk="1" hangingPunct="1"/>
            <a:r>
              <a:rPr altLang="zh-CN" sz="5400" smtClean="0">
                <a:solidFill>
                  <a:schemeClr val="tx1"/>
                </a:solidFill>
                <a:ea typeface="宋体" pitchFamily="2" charset="-122"/>
              </a:rPr>
              <a:t>How to write clean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349250"/>
            <a:ext cx="6705600" cy="5137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13"/>
          <p:cNvSpPr>
            <a:spLocks noChangeArrowheads="1"/>
          </p:cNvSpPr>
          <p:nvPr/>
        </p:nvSpPr>
        <p:spPr bwMode="auto">
          <a:xfrm>
            <a:off x="152400" y="5730875"/>
            <a:ext cx="883920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ea typeface="宋体" pitchFamily="2" charset="-122"/>
              </a:rPr>
              <a:t>In theory there is no difference between theory and practice, in practice there is</a:t>
            </a:r>
            <a:endParaRPr lang="zh-CN" altLang="en-US" sz="240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Principle: Local Consequence</a:t>
            </a:r>
          </a:p>
        </p:txBody>
      </p:sp>
      <p:pic>
        <p:nvPicPr>
          <p:cNvPr id="22531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b="15517"/>
          <a:stretch>
            <a:fillRect/>
          </a:stretch>
        </p:blipFill>
        <p:spPr>
          <a:xfrm>
            <a:off x="762000" y="1600200"/>
            <a:ext cx="2886075" cy="373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18"/>
          <p:cNvSpPr txBox="1">
            <a:spLocks noChangeArrowheads="1"/>
          </p:cNvSpPr>
          <p:nvPr/>
        </p:nvSpPr>
        <p:spPr bwMode="auto">
          <a:xfrm>
            <a:off x="5622925" y="2932113"/>
            <a:ext cx="2911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zh-CN" altLang="en-US" b="0">
              <a:ea typeface="宋体" pitchFamily="2" charset="-122"/>
            </a:endParaRPr>
          </a:p>
        </p:txBody>
      </p:sp>
      <p:sp>
        <p:nvSpPr>
          <p:cNvPr id="22533" name="Text Box 19"/>
          <p:cNvSpPr txBox="1">
            <a:spLocks noChangeArrowheads="1"/>
          </p:cNvSpPr>
          <p:nvPr/>
        </p:nvSpPr>
        <p:spPr bwMode="auto">
          <a:xfrm>
            <a:off x="3962400" y="3429000"/>
            <a:ext cx="46482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ea typeface="宋体" pitchFamily="2" charset="-122"/>
              </a:rPr>
              <a:t>High cohesion &amp; Low coupling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ea typeface="宋体" pitchFamily="2" charset="-122"/>
              </a:rPr>
              <a:t>Divide &amp; concur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457200" y="0"/>
          <a:ext cx="8458200" cy="685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Bitmap Image" r:id="rId4" imgW="3809524" imgH="3086531" progId="Paint.Picture">
                  <p:embed/>
                </p:oleObj>
              </mc:Choice>
              <mc:Fallback>
                <p:oleObj name="Bitmap Image" r:id="rId4" imgW="3809524" imgH="3086531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0"/>
                        <a:ext cx="8458200" cy="685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50" y="990600"/>
            <a:ext cx="5931463" cy="443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799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" r="4200"/>
          <a:stretch/>
        </p:blipFill>
        <p:spPr bwMode="auto">
          <a:xfrm>
            <a:off x="1746162" y="1143001"/>
            <a:ext cx="4273638" cy="394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729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t="9107" r="5290" b="5747"/>
          <a:stretch/>
        </p:blipFill>
        <p:spPr bwMode="auto">
          <a:xfrm>
            <a:off x="0" y="152400"/>
            <a:ext cx="918150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2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514600" y="1600200"/>
            <a:ext cx="4114800" cy="2681288"/>
            <a:chOff x="1344" y="1056"/>
            <a:chExt cx="3072" cy="1938"/>
          </a:xfrm>
        </p:grpSpPr>
        <p:pic>
          <p:nvPicPr>
            <p:cNvPr id="23556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56"/>
              <a:ext cx="577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7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" y="2013"/>
              <a:ext cx="660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8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013"/>
              <a:ext cx="577" cy="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9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" y="2013"/>
              <a:ext cx="578" cy="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6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" y="1056"/>
              <a:ext cx="57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61" name="Picture 8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" y="1056"/>
              <a:ext cx="57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62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" y="2013"/>
              <a:ext cx="577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63" name="Picture 1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" y="1056"/>
              <a:ext cx="577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555" name="Text Box 11"/>
          <p:cNvSpPr txBox="1">
            <a:spLocks noChangeArrowheads="1"/>
          </p:cNvSpPr>
          <p:nvPr/>
        </p:nvSpPr>
        <p:spPr bwMode="auto">
          <a:xfrm>
            <a:off x="2667000" y="4572000"/>
            <a:ext cx="37338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Minimize Repetition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3"/>
          <p:cNvGrpSpPr>
            <a:grpSpLocks/>
          </p:cNvGrpSpPr>
          <p:nvPr/>
        </p:nvGrpSpPr>
        <p:grpSpPr bwMode="auto">
          <a:xfrm>
            <a:off x="838200" y="0"/>
            <a:ext cx="7620000" cy="6858000"/>
            <a:chOff x="336" y="0"/>
            <a:chExt cx="4800" cy="4344"/>
          </a:xfrm>
        </p:grpSpPr>
        <p:pic>
          <p:nvPicPr>
            <p:cNvPr id="2458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208"/>
              <a:ext cx="4800" cy="2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0"/>
              <a:ext cx="4560" cy="2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579" name="AutoShape 6"/>
          <p:cNvSpPr>
            <a:spLocks noChangeArrowheads="1"/>
          </p:cNvSpPr>
          <p:nvPr/>
        </p:nvSpPr>
        <p:spPr bwMode="auto">
          <a:xfrm>
            <a:off x="1828800" y="1828800"/>
            <a:ext cx="457200" cy="228600"/>
          </a:xfrm>
          <a:prstGeom prst="rightArrow">
            <a:avLst>
              <a:gd name="adj1" fmla="val 77565"/>
              <a:gd name="adj2" fmla="val 122657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2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76200" y="1798638"/>
            <a:ext cx="1600200" cy="944562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Difference within duplications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92150"/>
            <a:ext cx="9144000" cy="5403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Rectangle 4"/>
          <p:cNvSpPr>
            <a:spLocks/>
          </p:cNvSpPr>
          <p:nvPr/>
        </p:nvSpPr>
        <p:spPr bwMode="auto">
          <a:xfrm>
            <a:off x="5867400" y="2590800"/>
            <a:ext cx="2819400" cy="400050"/>
          </a:xfrm>
          <a:prstGeom prst="rect">
            <a:avLst/>
          </a:prstGeom>
          <a:solidFill>
            <a:srgbClr val="FF6600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45720" tIns="0" rIns="0" bIns="0"/>
          <a:lstStyle/>
          <a:p>
            <a:pPr marL="342900" indent="-342900" algn="ctr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>
                <a:ea typeface="宋体" pitchFamily="2" charset="-122"/>
              </a:rPr>
              <a:t>Duplicate Conditions</a:t>
            </a:r>
          </a:p>
        </p:txBody>
      </p:sp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6553200" y="1447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 flipV="1">
            <a:off x="4876800" y="3048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Line 7"/>
          <p:cNvSpPr>
            <a:spLocks noChangeShapeType="1"/>
          </p:cNvSpPr>
          <p:nvPr/>
        </p:nvSpPr>
        <p:spPr bwMode="auto">
          <a:xfrm flipH="1">
            <a:off x="6705600" y="3048000"/>
            <a:ext cx="4572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990600"/>
            <a:ext cx="5257800" cy="3617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191000" y="4876800"/>
            <a:ext cx="4214813" cy="400050"/>
          </a:xfrm>
          <a:solidFill>
            <a:srgbClr val="FF6600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altLang="zh-CN" b="1" smtClean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Duplication in class hierarchy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898525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898525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838200" y="2441575"/>
            <a:ext cx="919163" cy="795338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2112963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112963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AutoShape 9"/>
          <p:cNvSpPr>
            <a:spLocks noChangeArrowheads="1"/>
          </p:cNvSpPr>
          <p:nvPr/>
        </p:nvSpPr>
        <p:spPr bwMode="auto">
          <a:xfrm>
            <a:off x="2052638" y="2441575"/>
            <a:ext cx="919162" cy="79375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3505200" y="12192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391318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4719638" y="2833688"/>
            <a:ext cx="4424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Logic and Data Together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/>
          </p:cNvSpPr>
          <p:nvPr>
            <p:ph type="body" idx="4294967295"/>
          </p:nvPr>
        </p:nvSpPr>
        <p:spPr>
          <a:xfrm>
            <a:off x="152400" y="293688"/>
            <a:ext cx="8890000" cy="5116512"/>
          </a:xfrm>
          <a:solidFill>
            <a:schemeClr val="tx1"/>
          </a:solidFill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en-US" altLang="zh-CN" sz="2400" dirty="0" smtClean="0">
              <a:solidFill>
                <a:schemeClr val="bg1">
                  <a:lumMod val="95000"/>
                </a:schemeClr>
              </a:solidFill>
              <a:ea typeface="宋体" pitchFamily="2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void 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chargeCustomer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(Customer *customer, Currency 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amout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){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   Wallet *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customerWallet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= customer-&gt;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getWallet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();</a:t>
            </a:r>
          </a:p>
          <a:p>
            <a:pPr eaLnBrk="1" hangingPunct="1">
              <a:buFont typeface="Arial" charset="0"/>
              <a:buNone/>
              <a:defRPr/>
            </a:pPr>
            <a:endParaRPr lang="en-US" altLang="zh-CN" sz="2400" dirty="0" smtClean="0">
              <a:solidFill>
                <a:schemeClr val="bg1">
                  <a:lumMod val="95000"/>
                </a:schemeClr>
              </a:solidFill>
              <a:ea typeface="宋体" pitchFamily="2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   if (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customerWallet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-&gt;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cashAmount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() &gt; amount)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       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customerWallet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-&gt;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fetchCash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(amount);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   else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        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chargeCustomerByCreditCard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(customer, amount);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}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228600" y="5519738"/>
            <a:ext cx="8763000" cy="523875"/>
          </a:xfrm>
          <a:prstGeom prst="rect">
            <a:avLst/>
          </a:prstGeom>
          <a:solidFill>
            <a:srgbClr val="FF66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b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</a:rPr>
              <a:t>Casher </a:t>
            </a:r>
            <a:r>
              <a:rPr lang="en-US" altLang="zh-CN" sz="2800" b="0" smtClean="0">
                <a:solidFill>
                  <a:schemeClr val="bg1">
                    <a:lumMod val="95000"/>
                  </a:schemeClr>
                </a:solidFill>
                <a:ea typeface="宋体" pitchFamily="2" charset="-122"/>
                <a:sym typeface="Wingdings" pitchFamily="2" charset="2"/>
              </a:rPr>
              <a:t> Customer  Wallet  CashAmount</a:t>
            </a:r>
            <a:endParaRPr lang="en-US" altLang="zh-CN" sz="2800" b="0" smtClean="0">
              <a:solidFill>
                <a:schemeClr val="bg1">
                  <a:lumMod val="95000"/>
                </a:schemeClr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Principle: Symmetry</a:t>
            </a:r>
          </a:p>
        </p:txBody>
      </p:sp>
      <p:pic>
        <p:nvPicPr>
          <p:cNvPr id="29699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350" y="1295400"/>
            <a:ext cx="3930650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7200"/>
            <a:ext cx="9144000" cy="5680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3"/>
          <p:cNvSpPr>
            <a:spLocks noGrp="1"/>
          </p:cNvSpPr>
          <p:nvPr>
            <p:ph type="title" idx="4294967295"/>
          </p:nvPr>
        </p:nvSpPr>
        <p:spPr>
          <a:xfrm>
            <a:off x="2286000" y="2590800"/>
            <a:ext cx="6553200" cy="1143000"/>
          </a:xfrm>
        </p:spPr>
        <p:txBody>
          <a:bodyPr/>
          <a:lstStyle/>
          <a:p>
            <a:pPr eaLnBrk="1" hangingPunct="1"/>
            <a:r>
              <a:rPr altLang="zh-CN" sz="5400" smtClean="0">
                <a:solidFill>
                  <a:schemeClr val="tx1"/>
                </a:solidFill>
                <a:ea typeface="宋体" pitchFamily="2" charset="-122"/>
              </a:rPr>
              <a:t>  Why clean code</a:t>
            </a:r>
          </a:p>
        </p:txBody>
      </p:sp>
      <p:pic>
        <p:nvPicPr>
          <p:cNvPr id="10244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52600"/>
            <a:ext cx="2386013" cy="2544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1412875" y="1066800"/>
            <a:ext cx="34639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ea typeface="宋体" pitchFamily="2" charset="-122"/>
              </a:rPr>
              <a:t>void process(){</a:t>
            </a:r>
          </a:p>
          <a:p>
            <a:r>
              <a:rPr lang="en-US" altLang="zh-CN" sz="2400" b="0">
                <a:ea typeface="宋体" pitchFamily="2" charset="-122"/>
              </a:rPr>
              <a:t>    input();</a:t>
            </a:r>
          </a:p>
          <a:p>
            <a:r>
              <a:rPr lang="en-US" altLang="zh-CN" sz="2400" b="0">
                <a:ea typeface="宋体" pitchFamily="2" charset="-122"/>
              </a:rPr>
              <a:t>    count ++;</a:t>
            </a:r>
          </a:p>
          <a:p>
            <a:r>
              <a:rPr lang="en-US" altLang="zh-CN" sz="2400" b="0">
                <a:ea typeface="宋体" pitchFamily="2" charset="-122"/>
              </a:rPr>
              <a:t>    output();</a:t>
            </a:r>
          </a:p>
          <a:p>
            <a:r>
              <a:rPr lang="en-US" altLang="zh-CN" sz="2400" b="0">
                <a:ea typeface="宋体" pitchFamily="2" charset="-122"/>
              </a:rPr>
              <a:t>}</a:t>
            </a: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5029200" y="1066800"/>
            <a:ext cx="34639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ea typeface="宋体" pitchFamily="2" charset="-122"/>
              </a:rPr>
              <a:t>void process(){</a:t>
            </a:r>
          </a:p>
          <a:p>
            <a:r>
              <a:rPr lang="en-US" altLang="zh-CN" sz="2400" b="0">
                <a:ea typeface="宋体" pitchFamily="2" charset="-122"/>
              </a:rPr>
              <a:t>    input();</a:t>
            </a:r>
          </a:p>
          <a:p>
            <a:r>
              <a:rPr lang="en-US" altLang="zh-CN" sz="2400" b="0">
                <a:ea typeface="宋体" pitchFamily="2" charset="-122"/>
              </a:rPr>
              <a:t>    incrementCount();</a:t>
            </a:r>
          </a:p>
          <a:p>
            <a:r>
              <a:rPr lang="en-US" altLang="zh-CN" sz="2400" b="0">
                <a:ea typeface="宋体" pitchFamily="2" charset="-122"/>
              </a:rPr>
              <a:t>    output();</a:t>
            </a:r>
          </a:p>
          <a:p>
            <a:r>
              <a:rPr lang="en-US" altLang="zh-CN" sz="2400" b="0">
                <a:ea typeface="宋体" pitchFamily="2" charset="-122"/>
              </a:rPr>
              <a:t>}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5146675" y="3581400"/>
            <a:ext cx="34639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ea typeface="宋体" pitchFamily="2" charset="-122"/>
              </a:rPr>
              <a:t>void process(){</a:t>
            </a:r>
          </a:p>
          <a:p>
            <a:r>
              <a:rPr lang="en-US" altLang="zh-CN" sz="2400" b="0">
                <a:ea typeface="宋体" pitchFamily="2" charset="-122"/>
              </a:rPr>
              <a:t>    input();</a:t>
            </a:r>
          </a:p>
          <a:p>
            <a:r>
              <a:rPr lang="en-US" altLang="zh-CN" sz="2400" b="0">
                <a:ea typeface="宋体" pitchFamily="2" charset="-122"/>
              </a:rPr>
              <a:t>    tally();</a:t>
            </a:r>
          </a:p>
          <a:p>
            <a:r>
              <a:rPr lang="en-US" altLang="zh-CN" sz="2400" b="0">
                <a:ea typeface="宋体" pitchFamily="2" charset="-122"/>
              </a:rPr>
              <a:t>    output();</a:t>
            </a:r>
          </a:p>
          <a:p>
            <a:r>
              <a:rPr lang="en-US" altLang="zh-CN" sz="2400" b="0">
                <a:ea typeface="宋体" pitchFamily="2" charset="-122"/>
              </a:rPr>
              <a:t>}</a:t>
            </a:r>
          </a:p>
        </p:txBody>
      </p:sp>
      <p:pic>
        <p:nvPicPr>
          <p:cNvPr id="30725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971800"/>
            <a:ext cx="3276600" cy="2786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1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066800"/>
            <a:ext cx="66675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1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066800"/>
            <a:ext cx="723900" cy="666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3505200"/>
            <a:ext cx="733425" cy="666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6"/>
          <p:cNvGrpSpPr>
            <a:grpSpLocks/>
          </p:cNvGrpSpPr>
          <p:nvPr/>
        </p:nvGrpSpPr>
        <p:grpSpPr bwMode="auto">
          <a:xfrm>
            <a:off x="533400" y="1143000"/>
            <a:ext cx="7239000" cy="3886200"/>
            <a:chOff x="960" y="1152"/>
            <a:chExt cx="3922" cy="1968"/>
          </a:xfrm>
        </p:grpSpPr>
        <p:pic>
          <p:nvPicPr>
            <p:cNvPr id="31747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52"/>
              <a:ext cx="1474" cy="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748" name="Text Box 5"/>
            <p:cNvSpPr txBox="1">
              <a:spLocks noChangeArrowheads="1"/>
            </p:cNvSpPr>
            <p:nvPr/>
          </p:nvSpPr>
          <p:spPr bwMode="auto">
            <a:xfrm>
              <a:off x="960" y="1968"/>
              <a:ext cx="2112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0">
                  <a:ea typeface="宋体" pitchFamily="2" charset="-122"/>
                </a:rPr>
                <a:t>Same Rate of Changing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52600"/>
            <a:ext cx="9144000" cy="22431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Line 9"/>
          <p:cNvSpPr>
            <a:spLocks noChangeShapeType="1"/>
          </p:cNvSpPr>
          <p:nvPr/>
        </p:nvSpPr>
        <p:spPr bwMode="auto">
          <a:xfrm flipH="1">
            <a:off x="7772400" y="2057400"/>
            <a:ext cx="914400" cy="2819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2" name="Line 10"/>
          <p:cNvSpPr>
            <a:spLocks noChangeShapeType="1"/>
          </p:cNvSpPr>
          <p:nvPr/>
        </p:nvSpPr>
        <p:spPr bwMode="auto">
          <a:xfrm>
            <a:off x="5791200" y="3810000"/>
            <a:ext cx="381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3" name="Line 11"/>
          <p:cNvSpPr>
            <a:spLocks noChangeShapeType="1"/>
          </p:cNvSpPr>
          <p:nvPr/>
        </p:nvSpPr>
        <p:spPr bwMode="auto">
          <a:xfrm>
            <a:off x="8229600" y="19812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Line 12"/>
          <p:cNvSpPr>
            <a:spLocks noChangeShapeType="1"/>
          </p:cNvSpPr>
          <p:nvPr/>
        </p:nvSpPr>
        <p:spPr bwMode="auto">
          <a:xfrm>
            <a:off x="5715000" y="37719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Text Box 13"/>
          <p:cNvSpPr txBox="1">
            <a:spLocks noChangeArrowheads="1"/>
          </p:cNvSpPr>
          <p:nvPr/>
        </p:nvSpPr>
        <p:spPr bwMode="auto">
          <a:xfrm>
            <a:off x="5715000" y="4572000"/>
            <a:ext cx="251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Different </a:t>
            </a:r>
            <a:br>
              <a:rPr lang="en-US" altLang="zh-CN">
                <a:solidFill>
                  <a:srgbClr val="FF00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change rate</a:t>
            </a:r>
          </a:p>
        </p:txBody>
      </p:sp>
      <p:sp>
        <p:nvSpPr>
          <p:cNvPr id="32776" name="Line 14"/>
          <p:cNvSpPr>
            <a:spLocks noChangeShapeType="1"/>
          </p:cNvSpPr>
          <p:nvPr/>
        </p:nvSpPr>
        <p:spPr bwMode="auto">
          <a:xfrm>
            <a:off x="3733800" y="2209800"/>
            <a:ext cx="3657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15"/>
          <p:cNvSpPr>
            <a:spLocks noChangeShapeType="1"/>
          </p:cNvSpPr>
          <p:nvPr/>
        </p:nvSpPr>
        <p:spPr bwMode="auto">
          <a:xfrm>
            <a:off x="3581400" y="1524000"/>
            <a:ext cx="304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6"/>
          <p:cNvSpPr txBox="1">
            <a:spLocks noChangeArrowheads="1"/>
          </p:cNvSpPr>
          <p:nvPr/>
        </p:nvSpPr>
        <p:spPr bwMode="auto">
          <a:xfrm>
            <a:off x="2209800" y="762000"/>
            <a:ext cx="251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Condition on</a:t>
            </a:r>
            <a:br>
              <a:rPr lang="en-US" altLang="zh-CN">
                <a:solidFill>
                  <a:srgbClr val="FF00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Procedure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838200"/>
            <a:ext cx="4456113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1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39552" y="407707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9552" y="191683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48" y="332656"/>
            <a:ext cx="8229600" cy="1143000"/>
          </a:xfrm>
        </p:spPr>
        <p:txBody>
          <a:bodyPr/>
          <a:lstStyle/>
          <a:p>
            <a:r>
              <a:rPr lang="en-US" b="1" dirty="0" smtClean="0"/>
              <a:t>Draw a Bridge</a:t>
            </a:r>
            <a:endParaRPr lang="en-US" b="1" dirty="0"/>
          </a:p>
        </p:txBody>
      </p:sp>
      <p:sp>
        <p:nvSpPr>
          <p:cNvPr id="14" name="Freeform 13"/>
          <p:cNvSpPr/>
          <p:nvPr/>
        </p:nvSpPr>
        <p:spPr>
          <a:xfrm>
            <a:off x="1043608" y="2420888"/>
            <a:ext cx="2526784" cy="721608"/>
          </a:xfrm>
          <a:custGeom>
            <a:avLst/>
            <a:gdLst>
              <a:gd name="connsiteX0" fmla="*/ 0 w 3520440"/>
              <a:gd name="connsiteY0" fmla="*/ 1074783 h 1120503"/>
              <a:gd name="connsiteX1" fmla="*/ 1143000 w 3520440"/>
              <a:gd name="connsiteY1" fmla="*/ 129903 h 1120503"/>
              <a:gd name="connsiteX2" fmla="*/ 2377440 w 3520440"/>
              <a:gd name="connsiteY2" fmla="*/ 114663 h 1120503"/>
              <a:gd name="connsiteX3" fmla="*/ 3520440 w 3520440"/>
              <a:gd name="connsiteY3" fmla="*/ 1120503 h 112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1120503">
                <a:moveTo>
                  <a:pt x="0" y="1074783"/>
                </a:moveTo>
                <a:cubicBezTo>
                  <a:pt x="373380" y="682353"/>
                  <a:pt x="746760" y="289923"/>
                  <a:pt x="1143000" y="129903"/>
                </a:cubicBezTo>
                <a:cubicBezTo>
                  <a:pt x="1539240" y="-30117"/>
                  <a:pt x="1981200" y="-50437"/>
                  <a:pt x="2377440" y="114663"/>
                </a:cubicBezTo>
                <a:cubicBezTo>
                  <a:pt x="2773680" y="279763"/>
                  <a:pt x="3147060" y="700133"/>
                  <a:pt x="3520440" y="1120503"/>
                </a:cubicBez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88024" y="191683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436096" y="2561848"/>
            <a:ext cx="2520280" cy="579120"/>
            <a:chOff x="5292080" y="2203336"/>
            <a:chExt cx="2520280" cy="57912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292080" y="2204864"/>
              <a:ext cx="2520280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2320" y="2204864"/>
              <a:ext cx="0" cy="577592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697840" y="2203336"/>
              <a:ext cx="0" cy="577592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4860032" y="407707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043608" y="4664184"/>
            <a:ext cx="266429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99828" y="4844204"/>
            <a:ext cx="2151856" cy="457004"/>
          </a:xfrm>
          <a:custGeom>
            <a:avLst/>
            <a:gdLst>
              <a:gd name="connsiteX0" fmla="*/ 0 w 3520440"/>
              <a:gd name="connsiteY0" fmla="*/ 1074783 h 1120503"/>
              <a:gd name="connsiteX1" fmla="*/ 1143000 w 3520440"/>
              <a:gd name="connsiteY1" fmla="*/ 129903 h 1120503"/>
              <a:gd name="connsiteX2" fmla="*/ 2377440 w 3520440"/>
              <a:gd name="connsiteY2" fmla="*/ 114663 h 1120503"/>
              <a:gd name="connsiteX3" fmla="*/ 3520440 w 3520440"/>
              <a:gd name="connsiteY3" fmla="*/ 1120503 h 112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1120503">
                <a:moveTo>
                  <a:pt x="0" y="1074783"/>
                </a:moveTo>
                <a:cubicBezTo>
                  <a:pt x="373380" y="682353"/>
                  <a:pt x="746760" y="289923"/>
                  <a:pt x="1143000" y="129903"/>
                </a:cubicBezTo>
                <a:cubicBezTo>
                  <a:pt x="1539240" y="-30117"/>
                  <a:pt x="1981200" y="-50437"/>
                  <a:pt x="2377440" y="114663"/>
                </a:cubicBezTo>
                <a:cubicBezTo>
                  <a:pt x="2773680" y="279763"/>
                  <a:pt x="3147060" y="700133"/>
                  <a:pt x="3520440" y="1120503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220072" y="4365104"/>
            <a:ext cx="2952328" cy="864096"/>
            <a:chOff x="5220072" y="4365104"/>
            <a:chExt cx="2952328" cy="86409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220072" y="4941168"/>
              <a:ext cx="2952328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580112" y="4365104"/>
              <a:ext cx="0" cy="864096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740352" y="4380344"/>
              <a:ext cx="0" cy="848856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80112" y="4581128"/>
              <a:ext cx="1008112" cy="36004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6804248" y="4581128"/>
              <a:ext cx="936104" cy="36004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63888" y="2060848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1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0832" y="2001034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2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0392" y="4176373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3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86816" y="4179560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33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type="body" sz="half" idx="4294967295"/>
          </p:nvPr>
        </p:nvSpPr>
        <p:spPr>
          <a:xfrm>
            <a:off x="0" y="5486400"/>
            <a:ext cx="9144000" cy="4572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z="3400" b="1" smtClean="0">
                <a:solidFill>
                  <a:schemeClr val="tx1"/>
                </a:solidFill>
                <a:ea typeface="宋体" pitchFamily="2" charset="-122"/>
              </a:rPr>
              <a:t>The Ponte Fabricio in Rome built in 62 BC</a:t>
            </a:r>
            <a:endParaRPr lang="zh-CN" altLang="en-US" sz="3400" b="1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5843" name="Picture 4" descr="getf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1000"/>
            <a:ext cx="9144000" cy="487045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Patterns</a:t>
            </a:r>
          </a:p>
        </p:txBody>
      </p:sp>
      <p:pic>
        <p:nvPicPr>
          <p:cNvPr id="34819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3048000"/>
            <a:ext cx="4800600" cy="3592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0" name="Text Box 12"/>
          <p:cNvSpPr txBox="1">
            <a:spLocks noChangeArrowheads="1"/>
          </p:cNvSpPr>
          <p:nvPr/>
        </p:nvSpPr>
        <p:spPr bwMode="auto">
          <a:xfrm>
            <a:off x="838200" y="1295400"/>
            <a:ext cx="7543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solidFill>
                  <a:schemeClr val="bg2"/>
                </a:solidFill>
                <a:ea typeface="宋体" pitchFamily="2" charset="-122"/>
              </a:rPr>
              <a:t>Name</a:t>
            </a:r>
            <a:r>
              <a:rPr lang="en-US" altLang="zh-CN" sz="2800" b="0">
                <a:ea typeface="宋体" pitchFamily="2" charset="-122"/>
              </a:rPr>
              <a:t>: communication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solidFill>
                  <a:schemeClr val="bg2"/>
                </a:solidFill>
                <a:ea typeface="宋体" pitchFamily="2" charset="-122"/>
              </a:rPr>
              <a:t>Problem</a:t>
            </a:r>
            <a:r>
              <a:rPr lang="en-US" altLang="zh-CN" sz="2800" b="0">
                <a:ea typeface="宋体" pitchFamily="2" charset="-122"/>
              </a:rPr>
              <a:t>: relative priorities of the forces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solidFill>
                  <a:schemeClr val="bg2"/>
                </a:solidFill>
                <a:ea typeface="宋体" pitchFamily="2" charset="-122"/>
              </a:rPr>
              <a:t>Solution</a:t>
            </a:r>
            <a:r>
              <a:rPr lang="en-US" altLang="zh-CN" sz="2800" b="0">
                <a:ea typeface="宋体" pitchFamily="2" charset="-122"/>
              </a:rPr>
              <a:t>: avoid effort waste on “known” problems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192088" y="244475"/>
            <a:ext cx="8645525" cy="746125"/>
          </a:xfrm>
          <a:solidFill>
            <a:srgbClr val="FF6600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altLang="zh-CN" sz="3600" smtClean="0">
                <a:solidFill>
                  <a:schemeClr val="tx1"/>
                </a:solidFill>
                <a:ea typeface="宋体" pitchFamily="2" charset="-122"/>
              </a:rPr>
              <a:t>Class</a:t>
            </a:r>
          </a:p>
        </p:txBody>
      </p:sp>
      <p:pic>
        <p:nvPicPr>
          <p:cNvPr id="36867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62113"/>
            <a:ext cx="4953000" cy="42052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5867400" y="4038600"/>
            <a:ext cx="31242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65138" indent="-4651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ea typeface="宋体" pitchFamily="2" charset="-122"/>
              </a:rPr>
              <a:t>“is a”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b="0">
                <a:ea typeface="宋体" pitchFamily="2" charset="-122"/>
              </a:rPr>
              <a:t>Data &amp; Logic Together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914400"/>
            <a:ext cx="5715000" cy="310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2286000" y="4343400"/>
            <a:ext cx="53340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Simple Superclass Name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Qualified Subclass Name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0"/>
            <a:ext cx="67056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609600"/>
            <a:ext cx="5638800" cy="3986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5" name="Rectangle 3"/>
          <p:cNvSpPr>
            <a:spLocks noGrp="1"/>
          </p:cNvSpPr>
          <p:nvPr>
            <p:ph type="body" sz="half" idx="4294967295"/>
          </p:nvPr>
        </p:nvSpPr>
        <p:spPr>
          <a:xfrm>
            <a:off x="1981200" y="4419600"/>
            <a:ext cx="55626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smtClean="0">
                <a:latin typeface="Arial" charset="0"/>
                <a:ea typeface="宋体" pitchFamily="2" charset="-122"/>
              </a:rPr>
              <a:t>Code to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Arial" charset="0"/>
                <a:ea typeface="宋体" pitchFamily="2" charset="-122"/>
              </a:rPr>
              <a:t>Flexibility vs. Cost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smtClean="0">
                <a:latin typeface="Arial" charset="0"/>
                <a:ea typeface="宋体" pitchFamily="2" charset="-122"/>
              </a:rPr>
              <a:t>Inherit vs. Delegation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Arial" charset="0"/>
                <a:ea typeface="宋体" pitchFamily="2" charset="-122"/>
              </a:rPr>
              <a:t>Reuse vs. Dependency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400" smtClean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Copy Program</a:t>
            </a:r>
            <a:br>
              <a:rPr altLang="zh-CN" smtClean="0">
                <a:ea typeface="宋体" pitchFamily="2" charset="-122"/>
              </a:rPr>
            </a:br>
            <a:r>
              <a:rPr altLang="zh-CN" smtClean="0">
                <a:ea typeface="宋体" pitchFamily="2" charset="-122"/>
              </a:rPr>
              <a:t>-- </a:t>
            </a:r>
            <a:r>
              <a:rPr altLang="zh-CN" b="0" smtClean="0">
                <a:ea typeface="宋体" pitchFamily="2" charset="-122"/>
              </a:rPr>
              <a:t>Copy characters from reader to writer</a:t>
            </a:r>
          </a:p>
        </p:txBody>
      </p:sp>
      <p:pic>
        <p:nvPicPr>
          <p:cNvPr id="39939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371600"/>
            <a:ext cx="6705600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82650" y="1581140"/>
            <a:ext cx="7571303" cy="34163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//remember to reset these flags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public static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bool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ptFlag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= false; </a:t>
            </a:r>
          </a:p>
          <a:p>
            <a:endParaRPr lang="en-US" altLang="zh-CN" sz="2400" b="0" dirty="0">
              <a:solidFill>
                <a:schemeClr val="bg1"/>
              </a:solidFill>
              <a:latin typeface="GulimChe" pitchFamily="49" charset="-127"/>
              <a:ea typeface="GulimChe" pitchFamily="49" charset="-127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public static void Copy() {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char c;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while((c=(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ptFlag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?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PaperTape.Read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() :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                  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Keyboard.Read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())) != -1)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   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PaperTape.write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(c);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} </a:t>
            </a:r>
          </a:p>
        </p:txBody>
      </p:sp>
      <p:sp>
        <p:nvSpPr>
          <p:cNvPr id="40963" name="Text Box 9"/>
          <p:cNvSpPr txBox="1">
            <a:spLocks noChangeArrowheads="1"/>
          </p:cNvSpPr>
          <p:nvPr/>
        </p:nvSpPr>
        <p:spPr bwMode="auto">
          <a:xfrm>
            <a:off x="914400" y="914400"/>
            <a:ext cx="754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ea typeface="宋体" pitchFamily="2" charset="-122"/>
              </a:rPr>
              <a:t>Depend on Implementation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1371600" y="2271147"/>
            <a:ext cx="6553200" cy="26776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private Reader * reader;</a:t>
            </a:r>
          </a:p>
          <a:p>
            <a:endParaRPr lang="en-US" altLang="zh-CN" sz="2400" b="0" dirty="0">
              <a:solidFill>
                <a:schemeClr val="bg1"/>
              </a:solidFill>
              <a:latin typeface="GulimChe" pitchFamily="49" charset="-127"/>
              <a:ea typeface="GulimChe" pitchFamily="49" charset="-127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public void Copy() {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char c;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while((c=reader-&gt;read()) != -1)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   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PaperTape.write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(c);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} </a:t>
            </a: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1371600" y="1600200"/>
            <a:ext cx="655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ea typeface="宋体" pitchFamily="2" charset="-122"/>
              </a:rPr>
              <a:t>Code to Interface</a:t>
            </a:r>
          </a:p>
        </p:txBody>
      </p:sp>
      <p:sp>
        <p:nvSpPr>
          <p:cNvPr id="41988" name="Rectangle 8"/>
          <p:cNvSpPr>
            <a:spLocks noChangeArrowheads="1"/>
          </p:cNvSpPr>
          <p:nvPr/>
        </p:nvSpPr>
        <p:spPr bwMode="auto">
          <a:xfrm>
            <a:off x="3476625" y="3790950"/>
            <a:ext cx="2133600" cy="3651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400" b="0">
                <a:solidFill>
                  <a:srgbClr val="003399"/>
                </a:solidFill>
                <a:latin typeface="GulimChe" pitchFamily="49" charset="-127"/>
                <a:ea typeface="GulimChe" pitchFamily="49" charset="-127"/>
              </a:rPr>
              <a:t>reader-&gt;read()</a:t>
            </a:r>
            <a:endParaRPr lang="zh-CN" altLang="en-US" sz="2400" b="0">
              <a:solidFill>
                <a:srgbClr val="003399"/>
              </a:solidFill>
              <a:latin typeface="GulimChe" pitchFamily="49" charset="-127"/>
              <a:ea typeface="GulimChe" pitchFamily="49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2" descr="Large confetti"/>
          <p:cNvSpPr>
            <a:spLocks noChangeArrowheads="1"/>
          </p:cNvSpPr>
          <p:nvPr/>
        </p:nvSpPr>
        <p:spPr bwMode="auto">
          <a:xfrm>
            <a:off x="685800" y="762000"/>
            <a:ext cx="3733800" cy="1600200"/>
          </a:xfrm>
          <a:prstGeom prst="rect">
            <a:avLst/>
          </a:prstGeom>
          <a:pattFill prst="lgConfetti">
            <a:fgClr>
              <a:srgbClr val="AAFCEC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17"/>
          <p:cNvSpPr txBox="1">
            <a:spLocks noChangeArrowheads="1"/>
          </p:cNvSpPr>
          <p:nvPr/>
        </p:nvSpPr>
        <p:spPr bwMode="auto">
          <a:xfrm>
            <a:off x="990600" y="990600"/>
            <a:ext cx="25146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int add(){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    return 1 + 1;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}</a:t>
            </a:r>
          </a:p>
        </p:txBody>
      </p:sp>
      <p:grpSp>
        <p:nvGrpSpPr>
          <p:cNvPr id="43012" name="Group 27"/>
          <p:cNvGrpSpPr>
            <a:grpSpLocks/>
          </p:cNvGrpSpPr>
          <p:nvPr/>
        </p:nvGrpSpPr>
        <p:grpSpPr bwMode="auto">
          <a:xfrm>
            <a:off x="685800" y="3200400"/>
            <a:ext cx="3733800" cy="2514600"/>
            <a:chOff x="2976" y="240"/>
            <a:chExt cx="2352" cy="1584"/>
          </a:xfrm>
        </p:grpSpPr>
        <p:sp>
          <p:nvSpPr>
            <p:cNvPr id="43025" name="Rectangle 23" descr="Dark vertical"/>
            <p:cNvSpPr>
              <a:spLocks noChangeArrowheads="1"/>
            </p:cNvSpPr>
            <p:nvPr/>
          </p:nvSpPr>
          <p:spPr bwMode="auto">
            <a:xfrm>
              <a:off x="2976" y="240"/>
              <a:ext cx="2352" cy="1584"/>
            </a:xfrm>
            <a:prstGeom prst="rect">
              <a:avLst/>
            </a:prstGeom>
            <a:pattFill prst="dkVert">
              <a:fgClr>
                <a:srgbClr val="FFFFB5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Text Box 18"/>
            <p:cNvSpPr txBox="1">
              <a:spLocks noChangeArrowheads="1"/>
            </p:cNvSpPr>
            <p:nvPr/>
          </p:nvSpPr>
          <p:spPr bwMode="auto">
            <a:xfrm>
              <a:off x="3072" y="384"/>
              <a:ext cx="1584" cy="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void copy(){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…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keyBoard-&gt;read();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…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}</a:t>
              </a:r>
            </a:p>
          </p:txBody>
        </p:sp>
      </p:grpSp>
      <p:grpSp>
        <p:nvGrpSpPr>
          <p:cNvPr id="43013" name="Group 28"/>
          <p:cNvGrpSpPr>
            <a:grpSpLocks/>
          </p:cNvGrpSpPr>
          <p:nvPr/>
        </p:nvGrpSpPr>
        <p:grpSpPr bwMode="auto">
          <a:xfrm>
            <a:off x="5105400" y="762000"/>
            <a:ext cx="3733800" cy="1600200"/>
            <a:chOff x="432" y="2448"/>
            <a:chExt cx="2352" cy="1008"/>
          </a:xfrm>
        </p:grpSpPr>
        <p:sp>
          <p:nvSpPr>
            <p:cNvPr id="43023" name="Rectangle 24" descr="Large confetti"/>
            <p:cNvSpPr>
              <a:spLocks noChangeArrowheads="1"/>
            </p:cNvSpPr>
            <p:nvPr/>
          </p:nvSpPr>
          <p:spPr bwMode="auto">
            <a:xfrm>
              <a:off x="432" y="2448"/>
              <a:ext cx="2352" cy="1008"/>
            </a:xfrm>
            <a:prstGeom prst="rect">
              <a:avLst/>
            </a:prstGeom>
            <a:pattFill prst="lgConfetti">
              <a:fgClr>
                <a:srgbClr val="AAFCEC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Text Box 19"/>
            <p:cNvSpPr txBox="1">
              <a:spLocks noChangeArrowheads="1"/>
            </p:cNvSpPr>
            <p:nvPr/>
          </p:nvSpPr>
          <p:spPr bwMode="auto">
            <a:xfrm>
              <a:off x="528" y="2609"/>
              <a:ext cx="1584" cy="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int add(int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x</a:t>
              </a:r>
              <a:r>
                <a:rPr lang="en-US" altLang="zh-CN">
                  <a:ea typeface="宋体" pitchFamily="2" charset="-122"/>
                </a:rPr>
                <a:t>, int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y</a:t>
              </a:r>
              <a:r>
                <a:rPr lang="en-US" altLang="zh-CN">
                  <a:ea typeface="宋体" pitchFamily="2" charset="-122"/>
                </a:rPr>
                <a:t>){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return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x</a:t>
              </a:r>
              <a:r>
                <a:rPr lang="en-US" altLang="zh-CN">
                  <a:ea typeface="宋体" pitchFamily="2" charset="-122"/>
                </a:rPr>
                <a:t> +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y</a:t>
              </a:r>
              <a:r>
                <a:rPr lang="en-US" altLang="zh-CN">
                  <a:ea typeface="宋体" pitchFamily="2" charset="-122"/>
                </a:rPr>
                <a:t>;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}</a:t>
              </a:r>
            </a:p>
          </p:txBody>
        </p:sp>
      </p:grpSp>
      <p:grpSp>
        <p:nvGrpSpPr>
          <p:cNvPr id="43014" name="Group 29"/>
          <p:cNvGrpSpPr>
            <a:grpSpLocks/>
          </p:cNvGrpSpPr>
          <p:nvPr/>
        </p:nvGrpSpPr>
        <p:grpSpPr bwMode="auto">
          <a:xfrm>
            <a:off x="5105400" y="3200400"/>
            <a:ext cx="3810000" cy="2514600"/>
            <a:chOff x="3024" y="2400"/>
            <a:chExt cx="2400" cy="1584"/>
          </a:xfrm>
        </p:grpSpPr>
        <p:sp>
          <p:nvSpPr>
            <p:cNvPr id="43021" name="Rectangle 26" descr="Dark vertical"/>
            <p:cNvSpPr>
              <a:spLocks noChangeArrowheads="1"/>
            </p:cNvSpPr>
            <p:nvPr/>
          </p:nvSpPr>
          <p:spPr bwMode="auto">
            <a:xfrm>
              <a:off x="3024" y="2400"/>
              <a:ext cx="2352" cy="1584"/>
            </a:xfrm>
            <a:prstGeom prst="rect">
              <a:avLst/>
            </a:prstGeom>
            <a:pattFill prst="dkVert">
              <a:fgClr>
                <a:srgbClr val="FFFFB5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2" name="Text Box 21"/>
            <p:cNvSpPr txBox="1">
              <a:spLocks noChangeArrowheads="1"/>
            </p:cNvSpPr>
            <p:nvPr/>
          </p:nvSpPr>
          <p:spPr bwMode="auto">
            <a:xfrm>
              <a:off x="3072" y="2569"/>
              <a:ext cx="2352" cy="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void copy(Reader *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reader</a:t>
              </a:r>
              <a:r>
                <a:rPr lang="en-US" altLang="zh-CN">
                  <a:ea typeface="宋体" pitchFamily="2" charset="-122"/>
                </a:rPr>
                <a:t>){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…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</a:t>
              </a:r>
              <a:r>
                <a:rPr lang="en-US" altLang="zh-CN">
                  <a:solidFill>
                    <a:srgbClr val="FF0000"/>
                  </a:solidFill>
                  <a:ea typeface="宋体" pitchFamily="2" charset="-122"/>
                </a:rPr>
                <a:t>reader-</a:t>
              </a:r>
              <a:r>
                <a:rPr lang="en-US" altLang="zh-CN">
                  <a:ea typeface="宋体" pitchFamily="2" charset="-122"/>
                </a:rPr>
                <a:t>&gt;read();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   …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}</a:t>
              </a:r>
            </a:p>
          </p:txBody>
        </p:sp>
      </p:grpSp>
      <p:sp>
        <p:nvSpPr>
          <p:cNvPr id="43015" name="AutoShape 30"/>
          <p:cNvSpPr>
            <a:spLocks noChangeArrowheads="1"/>
          </p:cNvSpPr>
          <p:nvPr/>
        </p:nvSpPr>
        <p:spPr bwMode="auto">
          <a:xfrm>
            <a:off x="3124200" y="1295400"/>
            <a:ext cx="1905000" cy="533400"/>
          </a:xfrm>
          <a:prstGeom prst="rightArrow">
            <a:avLst>
              <a:gd name="adj1" fmla="val 50000"/>
              <a:gd name="adj2" fmla="val 89286"/>
            </a:avLst>
          </a:prstGeom>
          <a:solidFill>
            <a:srgbClr val="AAFCE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Different Value</a:t>
            </a:r>
          </a:p>
        </p:txBody>
      </p:sp>
      <p:sp>
        <p:nvSpPr>
          <p:cNvPr id="43016" name="AutoShape 32"/>
          <p:cNvSpPr>
            <a:spLocks noChangeArrowheads="1"/>
          </p:cNvSpPr>
          <p:nvPr/>
        </p:nvSpPr>
        <p:spPr bwMode="auto">
          <a:xfrm>
            <a:off x="3276600" y="4191000"/>
            <a:ext cx="1905000" cy="533400"/>
          </a:xfrm>
          <a:prstGeom prst="rightArrow">
            <a:avLst>
              <a:gd name="adj1" fmla="val 50000"/>
              <a:gd name="adj2" fmla="val 89286"/>
            </a:avLst>
          </a:prstGeom>
          <a:solidFill>
            <a:srgbClr val="AAFCE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Different Behavior</a:t>
            </a:r>
          </a:p>
        </p:txBody>
      </p:sp>
      <p:sp>
        <p:nvSpPr>
          <p:cNvPr id="43017" name="Freeform 35"/>
          <p:cNvSpPr>
            <a:spLocks/>
          </p:cNvSpPr>
          <p:nvPr/>
        </p:nvSpPr>
        <p:spPr bwMode="auto">
          <a:xfrm>
            <a:off x="2133600" y="1752600"/>
            <a:ext cx="4267200" cy="863600"/>
          </a:xfrm>
          <a:custGeom>
            <a:avLst/>
            <a:gdLst>
              <a:gd name="T0" fmla="*/ 0 w 2736"/>
              <a:gd name="T1" fmla="*/ 0 h 544"/>
              <a:gd name="T2" fmla="*/ 1868164875 w 2736"/>
              <a:gd name="T3" fmla="*/ 1088707500 h 544"/>
              <a:gd name="T4" fmla="*/ 2147483647 w 2736"/>
              <a:gd name="T5" fmla="*/ 1209675000 h 544"/>
              <a:gd name="T6" fmla="*/ 2147483647 w 2736"/>
              <a:gd name="T7" fmla="*/ 120967500 h 5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36" h="544">
                <a:moveTo>
                  <a:pt x="0" y="0"/>
                </a:moveTo>
                <a:cubicBezTo>
                  <a:pt x="224" y="176"/>
                  <a:pt x="448" y="352"/>
                  <a:pt x="768" y="432"/>
                </a:cubicBezTo>
                <a:cubicBezTo>
                  <a:pt x="1088" y="512"/>
                  <a:pt x="1592" y="544"/>
                  <a:pt x="1920" y="480"/>
                </a:cubicBezTo>
                <a:cubicBezTo>
                  <a:pt x="2248" y="416"/>
                  <a:pt x="2492" y="232"/>
                  <a:pt x="2736" y="4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8" name="AutoShape 34"/>
          <p:cNvSpPr>
            <a:spLocks noChangeArrowheads="1"/>
          </p:cNvSpPr>
          <p:nvPr/>
        </p:nvSpPr>
        <p:spPr bwMode="auto">
          <a:xfrm>
            <a:off x="5867400" y="2133600"/>
            <a:ext cx="3200400" cy="685800"/>
          </a:xfrm>
          <a:prstGeom prst="wedgeRectCallout">
            <a:avLst>
              <a:gd name="adj1" fmla="val -28074"/>
              <a:gd name="adj2" fmla="val -82407"/>
            </a:avLst>
          </a:prstGeom>
          <a:solidFill>
            <a:srgbClr val="AAFCE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>
                <a:ea typeface="宋体" pitchFamily="2" charset="-122"/>
              </a:rPr>
              <a:t>x, y can represent any concrete number</a:t>
            </a:r>
          </a:p>
        </p:txBody>
      </p:sp>
      <p:sp>
        <p:nvSpPr>
          <p:cNvPr id="43019" name="AutoShape 36"/>
          <p:cNvSpPr>
            <a:spLocks noChangeArrowheads="1"/>
          </p:cNvSpPr>
          <p:nvPr/>
        </p:nvSpPr>
        <p:spPr bwMode="auto">
          <a:xfrm>
            <a:off x="5638800" y="5410200"/>
            <a:ext cx="3200400" cy="1066800"/>
          </a:xfrm>
          <a:prstGeom prst="wedgeRectCallout">
            <a:avLst>
              <a:gd name="adj1" fmla="val -39236"/>
              <a:gd name="adj2" fmla="val -127681"/>
            </a:avLst>
          </a:prstGeom>
          <a:solidFill>
            <a:srgbClr val="FF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>
                <a:ea typeface="宋体" pitchFamily="2" charset="-122"/>
              </a:rPr>
              <a:t>reader can represent any concrete reader, e.g. keyBoard, paperTape</a:t>
            </a:r>
          </a:p>
        </p:txBody>
      </p:sp>
      <p:sp>
        <p:nvSpPr>
          <p:cNvPr id="43020" name="Freeform 37"/>
          <p:cNvSpPr>
            <a:spLocks/>
          </p:cNvSpPr>
          <p:nvPr/>
        </p:nvSpPr>
        <p:spPr bwMode="auto">
          <a:xfrm>
            <a:off x="1600200" y="4648200"/>
            <a:ext cx="4267200" cy="609600"/>
          </a:xfrm>
          <a:custGeom>
            <a:avLst/>
            <a:gdLst>
              <a:gd name="T0" fmla="*/ 0 w 2736"/>
              <a:gd name="T1" fmla="*/ 0 h 544"/>
              <a:gd name="T2" fmla="*/ 1868164875 w 2736"/>
              <a:gd name="T3" fmla="*/ 542470041 h 544"/>
              <a:gd name="T4" fmla="*/ 2147483647 w 2736"/>
              <a:gd name="T5" fmla="*/ 602744241 h 544"/>
              <a:gd name="T6" fmla="*/ 2147483647 w 2736"/>
              <a:gd name="T7" fmla="*/ 60274200 h 5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36" h="544">
                <a:moveTo>
                  <a:pt x="0" y="0"/>
                </a:moveTo>
                <a:cubicBezTo>
                  <a:pt x="224" y="176"/>
                  <a:pt x="448" y="352"/>
                  <a:pt x="768" y="432"/>
                </a:cubicBezTo>
                <a:cubicBezTo>
                  <a:pt x="1088" y="512"/>
                  <a:pt x="1592" y="544"/>
                  <a:pt x="1920" y="480"/>
                </a:cubicBezTo>
                <a:cubicBezTo>
                  <a:pt x="2248" y="416"/>
                  <a:pt x="2492" y="232"/>
                  <a:pt x="2736" y="4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4924425" cy="342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5" name="AutoShape 5"/>
          <p:cNvSpPr>
            <a:spLocks noChangeArrowheads="1"/>
          </p:cNvSpPr>
          <p:nvPr/>
        </p:nvSpPr>
        <p:spPr bwMode="auto">
          <a:xfrm>
            <a:off x="5386388" y="1201738"/>
            <a:ext cx="2168525" cy="1084262"/>
          </a:xfrm>
          <a:prstGeom prst="wedgeRectCallout">
            <a:avLst>
              <a:gd name="adj1" fmla="val -74523"/>
              <a:gd name="adj2" fmla="val -24231"/>
            </a:avLst>
          </a:prstGeom>
          <a:solidFill>
            <a:srgbClr val="FFFFB5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2">
                <a:alpha val="50000"/>
              </a:schemeClr>
            </a:outerShdw>
          </a:effectLst>
        </p:spPr>
        <p:txBody>
          <a:bodyPr/>
          <a:lstStyle/>
          <a:p>
            <a:r>
              <a:rPr lang="en-US" altLang="zh-CN" b="0">
                <a:ea typeface="宋体" pitchFamily="2" charset="-122"/>
              </a:rPr>
              <a:t>Intention with no details implementations</a:t>
            </a:r>
          </a:p>
        </p:txBody>
      </p:sp>
      <p:sp>
        <p:nvSpPr>
          <p:cNvPr id="44036" name="AutoShape 6"/>
          <p:cNvSpPr>
            <a:spLocks noChangeArrowheads="1"/>
          </p:cNvSpPr>
          <p:nvPr/>
        </p:nvSpPr>
        <p:spPr bwMode="auto">
          <a:xfrm>
            <a:off x="134938" y="3657600"/>
            <a:ext cx="1752600" cy="990600"/>
          </a:xfrm>
          <a:prstGeom prst="wedgeRectCallout">
            <a:avLst>
              <a:gd name="adj1" fmla="val 62954"/>
              <a:gd name="adj2" fmla="val -18431"/>
            </a:avLst>
          </a:prstGeom>
          <a:solidFill>
            <a:srgbClr val="FFFFB5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2">
                <a:alpha val="50000"/>
              </a:schemeClr>
            </a:outerShdw>
          </a:effectLst>
        </p:spPr>
        <p:txBody>
          <a:bodyPr/>
          <a:lstStyle/>
          <a:p>
            <a:r>
              <a:rPr lang="en-US" altLang="zh-CN" b="0">
                <a:ea typeface="宋体" pitchFamily="2" charset="-122"/>
              </a:rPr>
              <a:t>Implement reading from KeyBoard</a:t>
            </a:r>
          </a:p>
        </p:txBody>
      </p:sp>
      <p:sp>
        <p:nvSpPr>
          <p:cNvPr id="44037" name="AutoShape 7"/>
          <p:cNvSpPr>
            <a:spLocks noChangeArrowheads="1"/>
          </p:cNvSpPr>
          <p:nvPr/>
        </p:nvSpPr>
        <p:spPr bwMode="auto">
          <a:xfrm>
            <a:off x="6916738" y="3505200"/>
            <a:ext cx="2286000" cy="685800"/>
          </a:xfrm>
          <a:prstGeom prst="wedgeRectCallout">
            <a:avLst>
              <a:gd name="adj1" fmla="val -68889"/>
              <a:gd name="adj2" fmla="val 5324"/>
            </a:avLst>
          </a:prstGeom>
          <a:solidFill>
            <a:srgbClr val="FFFFB5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2">
                <a:alpha val="50000"/>
              </a:schemeClr>
            </a:outerShdw>
          </a:effectLst>
        </p:spPr>
        <p:txBody>
          <a:bodyPr/>
          <a:lstStyle/>
          <a:p>
            <a:r>
              <a:rPr lang="en-US" altLang="zh-CN" b="0">
                <a:ea typeface="宋体" pitchFamily="2" charset="-122"/>
              </a:rPr>
              <a:t>Implement reading from PaperTape</a:t>
            </a:r>
          </a:p>
        </p:txBody>
      </p:sp>
      <p:sp>
        <p:nvSpPr>
          <p:cNvPr id="44038" name="Freeform 8"/>
          <p:cNvSpPr>
            <a:spLocks/>
          </p:cNvSpPr>
          <p:nvPr/>
        </p:nvSpPr>
        <p:spPr bwMode="auto">
          <a:xfrm>
            <a:off x="2725738" y="4267200"/>
            <a:ext cx="3124200" cy="622300"/>
          </a:xfrm>
          <a:custGeom>
            <a:avLst/>
            <a:gdLst>
              <a:gd name="T0" fmla="*/ 0 w 1968"/>
              <a:gd name="T1" fmla="*/ 120967500 h 392"/>
              <a:gd name="T2" fmla="*/ 1572577500 w 1968"/>
              <a:gd name="T3" fmla="*/ 846772500 h 392"/>
              <a:gd name="T4" fmla="*/ 2147483647 w 1968"/>
              <a:gd name="T5" fmla="*/ 846772500 h 392"/>
              <a:gd name="T6" fmla="*/ 2147483647 w 1968"/>
              <a:gd name="T7" fmla="*/ 0 h 3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8" h="392">
                <a:moveTo>
                  <a:pt x="0" y="48"/>
                </a:moveTo>
                <a:cubicBezTo>
                  <a:pt x="188" y="168"/>
                  <a:pt x="376" y="288"/>
                  <a:pt x="624" y="336"/>
                </a:cubicBezTo>
                <a:cubicBezTo>
                  <a:pt x="872" y="384"/>
                  <a:pt x="1264" y="392"/>
                  <a:pt x="1488" y="336"/>
                </a:cubicBezTo>
                <a:cubicBezTo>
                  <a:pt x="1712" y="280"/>
                  <a:pt x="1840" y="140"/>
                  <a:pt x="196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Text Box 9"/>
          <p:cNvSpPr txBox="1">
            <a:spLocks noChangeArrowheads="1"/>
          </p:cNvSpPr>
          <p:nvPr/>
        </p:nvSpPr>
        <p:spPr bwMode="auto">
          <a:xfrm>
            <a:off x="3182938" y="4419600"/>
            <a:ext cx="23622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Polymorphism</a:t>
            </a:r>
            <a:br>
              <a:rPr lang="en-US" altLang="zh-CN" sz="2000">
                <a:solidFill>
                  <a:srgbClr val="FF0000"/>
                </a:solidFill>
                <a:ea typeface="宋体" pitchFamily="2" charset="-122"/>
              </a:rPr>
            </a:b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different behavior</a:t>
            </a:r>
            <a:r>
              <a:rPr lang="en-US" altLang="zh-CN" sz="2000" b="0">
                <a:solidFill>
                  <a:srgbClr val="FF0000"/>
                </a:solidFill>
                <a:ea typeface="宋体" pitchFamily="2" charset="-122"/>
              </a:rPr>
              <a:t> </a:t>
            </a:r>
            <a:endParaRPr lang="zh-CN" altLang="en-US" sz="2000" b="0">
              <a:solidFill>
                <a:srgbClr val="FF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/>
          </p:cNvSpPr>
          <p:nvPr>
            <p:ph type="body" sz="half" idx="4294967295"/>
          </p:nvPr>
        </p:nvSpPr>
        <p:spPr>
          <a:xfrm>
            <a:off x="254000" y="1360488"/>
            <a:ext cx="4214813" cy="4525962"/>
          </a:xfrm>
        </p:spPr>
        <p:txBody>
          <a:bodyPr/>
          <a:lstStyle/>
          <a:p>
            <a:pPr eaLnBrk="1" hangingPunct="1"/>
            <a:endParaRPr lang="en-US" altLang="zh-CN" sz="1800" b="1" smtClean="0">
              <a:ea typeface="宋体" pitchFamily="2" charset="-122"/>
            </a:endParaRPr>
          </a:p>
          <a:p>
            <a:pPr lvl="1" eaLnBrk="1" hangingPunct="1"/>
            <a:endParaRPr lang="en-US" altLang="zh-CN" sz="1600" b="1" smtClean="0">
              <a:ea typeface="宋体" pitchFamily="2" charset="-122"/>
            </a:endParaRPr>
          </a:p>
        </p:txBody>
      </p:sp>
      <p:sp>
        <p:nvSpPr>
          <p:cNvPr id="45059" name="Rectangle 9"/>
          <p:cNvSpPr>
            <a:spLocks noChangeArrowheads="1"/>
          </p:cNvSpPr>
          <p:nvPr/>
        </p:nvSpPr>
        <p:spPr bwMode="auto">
          <a:xfrm>
            <a:off x="1358900" y="2074297"/>
            <a:ext cx="6553200" cy="26776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private Reader * reader;</a:t>
            </a:r>
          </a:p>
          <a:p>
            <a:endParaRPr lang="en-US" altLang="zh-CN" sz="2400" b="0" dirty="0">
              <a:solidFill>
                <a:schemeClr val="bg1"/>
              </a:solidFill>
              <a:latin typeface="GulimChe" pitchFamily="49" charset="-127"/>
              <a:ea typeface="GulimChe" pitchFamily="49" charset="-127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public void Copy() {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char c;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while((c=reader-&gt;read()) != -1) 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        </a:t>
            </a:r>
            <a:r>
              <a:rPr lang="en-US" altLang="zh-CN" sz="2400" b="0" dirty="0" err="1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PaperTape.write</a:t>
            </a:r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(c);</a:t>
            </a:r>
          </a:p>
          <a:p>
            <a:r>
              <a:rPr lang="en-US" altLang="zh-CN" sz="2400" b="0" dirty="0">
                <a:solidFill>
                  <a:schemeClr val="bg1"/>
                </a:solidFill>
                <a:latin typeface="GulimChe" pitchFamily="49" charset="-127"/>
                <a:ea typeface="GulimChe" pitchFamily="49" charset="-127"/>
              </a:rPr>
              <a:t>} </a:t>
            </a:r>
          </a:p>
        </p:txBody>
      </p:sp>
      <p:sp>
        <p:nvSpPr>
          <p:cNvPr id="45060" name="WordArt 10"/>
          <p:cNvSpPr>
            <a:spLocks noChangeArrowheads="1" noChangeShapeType="1" noTextEdit="1"/>
          </p:cNvSpPr>
          <p:nvPr/>
        </p:nvSpPr>
        <p:spPr bwMode="auto">
          <a:xfrm rot="1383078">
            <a:off x="5321300" y="2209800"/>
            <a:ext cx="3898900" cy="1303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Arial Black"/>
              </a:rPr>
              <a:t>What if reader 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Arial Black"/>
              </a:rPr>
              <a:t>is NULL?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WordArt 4"/>
          <p:cNvSpPr>
            <a:spLocks noChangeArrowheads="1" noChangeShapeType="1" noTextEdit="1"/>
          </p:cNvSpPr>
          <p:nvPr/>
        </p:nvSpPr>
        <p:spPr bwMode="auto">
          <a:xfrm>
            <a:off x="533400" y="2590800"/>
            <a:ext cx="81534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 Black"/>
              </a:rPr>
              <a:t>Don't pass NULL 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52400"/>
            <a:ext cx="5638800" cy="3860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667000" y="4457700"/>
            <a:ext cx="5562600" cy="191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solidFill>
                  <a:srgbClr val="00CC00"/>
                </a:solidFill>
                <a:latin typeface="GulimChe" pitchFamily="49" charset="-127"/>
                <a:ea typeface="GulimChe" pitchFamily="49" charset="-127"/>
              </a:rPr>
              <a:t>class NULLObj : public Reader{</a:t>
            </a:r>
          </a:p>
          <a:p>
            <a:r>
              <a:rPr lang="en-US" altLang="zh-CN" sz="2400" b="0">
                <a:solidFill>
                  <a:srgbClr val="00CC00"/>
                </a:solidFill>
                <a:latin typeface="GulimChe" pitchFamily="49" charset="-127"/>
                <a:ea typeface="GulimChe" pitchFamily="49" charset="-127"/>
              </a:rPr>
              <a:t>    public char read() { </a:t>
            </a:r>
          </a:p>
          <a:p>
            <a:r>
              <a:rPr lang="en-US" altLang="zh-CN" sz="2400" b="0">
                <a:solidFill>
                  <a:srgbClr val="00CC00"/>
                </a:solidFill>
                <a:latin typeface="GulimChe" pitchFamily="49" charset="-127"/>
                <a:ea typeface="GulimChe" pitchFamily="49" charset="-127"/>
              </a:rPr>
              <a:t>        return -1;</a:t>
            </a:r>
          </a:p>
          <a:p>
            <a:r>
              <a:rPr lang="en-US" altLang="zh-CN" sz="2400" b="0">
                <a:solidFill>
                  <a:srgbClr val="00CC00"/>
                </a:solidFill>
                <a:latin typeface="GulimChe" pitchFamily="49" charset="-127"/>
                <a:ea typeface="GulimChe" pitchFamily="49" charset="-127"/>
              </a:rPr>
              <a:t>     }</a:t>
            </a:r>
          </a:p>
          <a:p>
            <a:r>
              <a:rPr lang="en-US" altLang="zh-CN" sz="2400" b="0">
                <a:solidFill>
                  <a:srgbClr val="00CC00"/>
                </a:solidFill>
                <a:latin typeface="GulimChe" pitchFamily="49" charset="-127"/>
                <a:ea typeface="GulimChe" pitchFamily="49" charset="-127"/>
              </a:rPr>
              <a:t>} </a:t>
            </a:r>
          </a:p>
        </p:txBody>
      </p:sp>
      <p:sp>
        <p:nvSpPr>
          <p:cNvPr id="47108" name="Rectangle 2"/>
          <p:cNvSpPr>
            <a:spLocks noGrp="1"/>
          </p:cNvSpPr>
          <p:nvPr>
            <p:ph type="body" sz="half" idx="4294967295"/>
          </p:nvPr>
        </p:nvSpPr>
        <p:spPr>
          <a:xfrm>
            <a:off x="381000" y="457200"/>
            <a:ext cx="2819400" cy="175260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381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zh-CN" sz="3200" smtClean="0">
                <a:solidFill>
                  <a:schemeClr val="tx1"/>
                </a:solidFill>
                <a:ea typeface="宋体" pitchFamily="2" charset="-122"/>
              </a:rPr>
              <a:t>Pass a</a:t>
            </a:r>
            <a:br>
              <a:rPr lang="en-US" altLang="zh-CN" sz="3200" smtClean="0">
                <a:solidFill>
                  <a:schemeClr val="tx1"/>
                </a:solidFill>
                <a:ea typeface="宋体" pitchFamily="2" charset="-122"/>
              </a:rPr>
            </a:br>
            <a:r>
              <a:rPr lang="en-US" altLang="zh-CN" sz="3200" b="1" smtClean="0">
                <a:solidFill>
                  <a:schemeClr val="tx1"/>
                </a:solidFill>
                <a:ea typeface="宋体" pitchFamily="2" charset="-122"/>
              </a:rPr>
              <a:t>NULL Object</a:t>
            </a:r>
            <a:r>
              <a:rPr lang="en-US" altLang="zh-CN" sz="3200" smtClean="0">
                <a:solidFill>
                  <a:schemeClr val="tx1"/>
                </a:solidFill>
                <a:ea typeface="宋体" pitchFamily="2" charset="-122"/>
              </a:rPr>
              <a:t> instead</a:t>
            </a:r>
          </a:p>
          <a:p>
            <a:pPr marL="0" indent="0" eaLnBrk="1" hangingPunct="1"/>
            <a:endParaRPr lang="en-US" altLang="zh-CN" sz="320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7109" name="AutoShape 9"/>
          <p:cNvSpPr>
            <a:spLocks noChangeArrowheads="1"/>
          </p:cNvSpPr>
          <p:nvPr/>
        </p:nvSpPr>
        <p:spPr bwMode="auto">
          <a:xfrm>
            <a:off x="5257800" y="5791200"/>
            <a:ext cx="2895600" cy="990600"/>
          </a:xfrm>
          <a:prstGeom prst="wedgeRectCallout">
            <a:avLst>
              <a:gd name="adj1" fmla="val -35199"/>
              <a:gd name="adj2" fmla="val -99199"/>
            </a:avLst>
          </a:prstGeom>
          <a:solidFill>
            <a:srgbClr val="FF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b="0">
                <a:ea typeface="宋体" pitchFamily="2" charset="-122"/>
              </a:rPr>
              <a:t>Put what you want the program do when reader is NULL here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92150"/>
            <a:ext cx="9144000" cy="5403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1" name="Rectangle 3"/>
          <p:cNvSpPr>
            <a:spLocks/>
          </p:cNvSpPr>
          <p:nvPr/>
        </p:nvSpPr>
        <p:spPr bwMode="auto">
          <a:xfrm>
            <a:off x="5867400" y="2590800"/>
            <a:ext cx="2819400" cy="400050"/>
          </a:xfrm>
          <a:prstGeom prst="rect">
            <a:avLst/>
          </a:prstGeom>
          <a:solidFill>
            <a:srgbClr val="FF6600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45720" tIns="0" rIns="0" bIns="0"/>
          <a:lstStyle/>
          <a:p>
            <a:pPr marL="342900" indent="-342900" algn="ctr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>
                <a:ea typeface="宋体" pitchFamily="2" charset="-122"/>
              </a:rPr>
              <a:t>Duplicate Conditions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553200" y="1447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 flipV="1">
            <a:off x="4876800" y="3048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 flipH="1">
            <a:off x="6705600" y="3048000"/>
            <a:ext cx="4572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143000"/>
            <a:ext cx="6248400" cy="5089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143000"/>
            <a:ext cx="5867400" cy="437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990600"/>
            <a:ext cx="5257800" cy="3617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9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191000" y="4876800"/>
            <a:ext cx="4214813" cy="400050"/>
          </a:xfrm>
          <a:solidFill>
            <a:srgbClr val="FF6600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altLang="zh-CN" b="1" smtClean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Duplication in class hierarchy</a:t>
            </a:r>
          </a:p>
        </p:txBody>
      </p:sp>
      <p:sp>
        <p:nvSpPr>
          <p:cNvPr id="50180" name="Oval 4"/>
          <p:cNvSpPr>
            <a:spLocks noChangeArrowheads="1"/>
          </p:cNvSpPr>
          <p:nvPr/>
        </p:nvSpPr>
        <p:spPr bwMode="auto">
          <a:xfrm>
            <a:off x="898525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898525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AutoShape 6"/>
          <p:cNvSpPr>
            <a:spLocks noChangeArrowheads="1"/>
          </p:cNvSpPr>
          <p:nvPr/>
        </p:nvSpPr>
        <p:spPr bwMode="auto">
          <a:xfrm>
            <a:off x="838200" y="2441575"/>
            <a:ext cx="919163" cy="795338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2112963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112963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AutoShape 9"/>
          <p:cNvSpPr>
            <a:spLocks noChangeArrowheads="1"/>
          </p:cNvSpPr>
          <p:nvPr/>
        </p:nvSpPr>
        <p:spPr bwMode="auto">
          <a:xfrm>
            <a:off x="2052638" y="2441575"/>
            <a:ext cx="919162" cy="79375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505200" y="12192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600200"/>
            <a:ext cx="7242175" cy="375285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14400" y="868363"/>
            <a:ext cx="6553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ea typeface="宋体" pitchFamily="2" charset="-122"/>
              </a:rPr>
              <a:t>Delegation over inherit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396875"/>
            <a:ext cx="8153400" cy="746125"/>
          </a:xfrm>
          <a:solidFill>
            <a:srgbClr val="FF6600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altLang="zh-CN" sz="3600" smtClean="0">
                <a:solidFill>
                  <a:schemeClr val="tx1"/>
                </a:solidFill>
                <a:ea typeface="宋体" pitchFamily="2" charset="-122"/>
              </a:rPr>
              <a:t>Data</a:t>
            </a:r>
          </a:p>
        </p:txBody>
      </p:sp>
      <p:pic>
        <p:nvPicPr>
          <p:cNvPr id="52227" name="Picture 9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524000"/>
            <a:ext cx="4876800" cy="4678363"/>
          </a:xfrm>
          <a:noFill/>
          <a:effectLst>
            <a:outerShdw dist="107763" dir="2700000" algn="ctr" rotWithShape="0">
              <a:srgbClr val="E3DED9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524000"/>
            <a:ext cx="3886200" cy="3084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Text Box 6"/>
          <p:cNvSpPr txBox="1">
            <a:spLocks noChangeArrowheads="1"/>
          </p:cNvSpPr>
          <p:nvPr/>
        </p:nvSpPr>
        <p:spPr bwMode="auto">
          <a:xfrm>
            <a:off x="5562600" y="1860550"/>
            <a:ext cx="2438400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Scope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Lifetime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Type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ea typeface="宋体" pitchFamily="2" charset="-122"/>
              </a:rPr>
              <a:t>Intention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679450"/>
            <a:ext cx="8077200" cy="434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381000" y="5259388"/>
            <a:ext cx="327660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b="0">
                <a:ea typeface="宋体" pitchFamily="2" charset="-122"/>
              </a:rPr>
              <a:t>Initialization</a:t>
            </a:r>
          </a:p>
          <a:p>
            <a:pPr eaLnBrk="1" hangingPunct="1"/>
            <a:r>
              <a:rPr lang="en-US" altLang="zh-CN" sz="2400" b="0">
                <a:ea typeface="宋体" pitchFamily="2" charset="-122"/>
              </a:rPr>
              <a:t>Eager vs. lazy</a:t>
            </a:r>
          </a:p>
        </p:txBody>
      </p:sp>
      <p:sp>
        <p:nvSpPr>
          <p:cNvPr id="54276" name="Text Box 15"/>
          <p:cNvSpPr txBox="1">
            <a:spLocks noChangeArrowheads="1"/>
          </p:cNvSpPr>
          <p:nvPr/>
        </p:nvSpPr>
        <p:spPr bwMode="auto">
          <a:xfrm>
            <a:off x="6477000" y="5257800"/>
            <a:ext cx="2286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ea typeface="宋体" pitchFamily="2" charset="-122"/>
              </a:rPr>
              <a:t>Variance</a:t>
            </a:r>
            <a:br>
              <a:rPr lang="en-US" altLang="zh-CN" sz="2400" b="0">
                <a:ea typeface="宋体" pitchFamily="2" charset="-122"/>
              </a:rPr>
            </a:br>
            <a:r>
              <a:rPr lang="en-US" altLang="zh-CN" sz="2400" b="0">
                <a:ea typeface="宋体" pitchFamily="2" charset="-122"/>
              </a:rPr>
              <a:t>Value vs. Entity</a:t>
            </a:r>
          </a:p>
        </p:txBody>
      </p:sp>
      <p:sp>
        <p:nvSpPr>
          <p:cNvPr id="54277" name="Text Box 16"/>
          <p:cNvSpPr txBox="1">
            <a:spLocks noChangeArrowheads="1"/>
          </p:cNvSpPr>
          <p:nvPr/>
        </p:nvSpPr>
        <p:spPr bwMode="auto">
          <a:xfrm>
            <a:off x="3048000" y="5273675"/>
            <a:ext cx="327660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ea typeface="宋体" pitchFamily="2" charset="-122"/>
              </a:rPr>
              <a:t>Access</a:t>
            </a:r>
            <a:br>
              <a:rPr lang="en-US" altLang="zh-CN" sz="2400" b="0">
                <a:ea typeface="宋体" pitchFamily="2" charset="-122"/>
              </a:rPr>
            </a:br>
            <a:r>
              <a:rPr lang="en-US" altLang="zh-CN" sz="2400" b="0">
                <a:ea typeface="宋体" pitchFamily="2" charset="-122"/>
              </a:rPr>
              <a:t>Direct vs. Expressive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/>
          </p:cNvSpPr>
          <p:nvPr>
            <p:ph type="body" idx="4294967295"/>
          </p:nvPr>
        </p:nvSpPr>
        <p:spPr>
          <a:xfrm>
            <a:off x="228600" y="2133600"/>
            <a:ext cx="2641600" cy="336391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class Point {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    int x, y;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    Point(int x, int y) {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        this.x= x;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        this.y= y;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    }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ea typeface="宋体" pitchFamily="2" charset="-122"/>
              </a:rPr>
              <a:t>} </a:t>
            </a:r>
          </a:p>
        </p:txBody>
      </p:sp>
      <p:sp>
        <p:nvSpPr>
          <p:cNvPr id="55299" name="Rectangle 4"/>
          <p:cNvSpPr>
            <a:spLocks/>
          </p:cNvSpPr>
          <p:nvPr/>
        </p:nvSpPr>
        <p:spPr bwMode="auto">
          <a:xfrm>
            <a:off x="3810000" y="2133600"/>
            <a:ext cx="5181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0" rIns="0" bIns="0"/>
          <a:lstStyle/>
          <a:p>
            <a:pPr marL="17145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List getMembers() { </a:t>
            </a:r>
          </a:p>
          <a:p>
            <a:pPr marL="17145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    if (members == null)</a:t>
            </a:r>
          </a:p>
          <a:p>
            <a:pPr marL="17145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        members = new ArrayList&lt;Person&gt;();</a:t>
            </a:r>
          </a:p>
          <a:p>
            <a:pPr marL="17145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        return members;</a:t>
            </a:r>
          </a:p>
          <a:p>
            <a:pPr marL="17145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0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} 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228600" y="1219200"/>
            <a:ext cx="2819400" cy="557213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ea typeface="宋体" pitchFamily="2" charset="-122"/>
              </a:rPr>
              <a:t>Eager Initialize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3810000" y="1219200"/>
            <a:ext cx="2667000" cy="557213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ea typeface="宋体" pitchFamily="2" charset="-122"/>
              </a:rPr>
              <a:t>Lazy Initialize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/>
          </p:cNvSpPr>
          <p:nvPr>
            <p:ph type="body" sz="half" idx="4294967295"/>
          </p:nvPr>
        </p:nvSpPr>
        <p:spPr>
          <a:xfrm>
            <a:off x="1728788" y="2743200"/>
            <a:ext cx="2767012" cy="28384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1800" smtClean="0">
                <a:ea typeface="宋体" pitchFamily="2" charset="-122"/>
              </a:rPr>
              <a:t>?? getx()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1800" smtClean="0">
                <a:ea typeface="宋体" pitchFamily="2" charset="-122"/>
              </a:rPr>
              <a:t>?? setx()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1800" smtClean="0">
                <a:ea typeface="宋体" pitchFamily="2" charset="-122"/>
              </a:rPr>
              <a:t>setBg(Yellow)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1800" smtClean="0">
                <a:ea typeface="宋体" pitchFamily="2" charset="-122"/>
              </a:rPr>
              <a:t>highLight()</a:t>
            </a:r>
          </a:p>
        </p:txBody>
      </p:sp>
      <p:sp>
        <p:nvSpPr>
          <p:cNvPr id="56323" name="Rectangle 6"/>
          <p:cNvSpPr>
            <a:spLocks/>
          </p:cNvSpPr>
          <p:nvPr/>
        </p:nvSpPr>
        <p:spPr bwMode="auto">
          <a:xfrm>
            <a:off x="1600200" y="2438400"/>
            <a:ext cx="1752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0" rIns="0" bIns="0"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4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openDoor();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endParaRPr lang="en-US" altLang="zh-CN" sz="2400" b="0">
              <a:solidFill>
                <a:srgbClr val="40404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6324" name="Rectangle 7"/>
          <p:cNvSpPr>
            <a:spLocks noChangeArrowheads="1"/>
          </p:cNvSpPr>
          <p:nvPr/>
        </p:nvSpPr>
        <p:spPr bwMode="auto">
          <a:xfrm>
            <a:off x="1524000" y="1828800"/>
            <a:ext cx="2476500" cy="495300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pitchFamily="2" charset="-122"/>
              </a:rPr>
              <a:t>Indirect Access</a:t>
            </a:r>
            <a:endParaRPr lang="zh-CN" altLang="en-US" sz="2400">
              <a:ea typeface="宋体" pitchFamily="2" charset="-122"/>
            </a:endParaRPr>
          </a:p>
        </p:txBody>
      </p:sp>
      <p:sp>
        <p:nvSpPr>
          <p:cNvPr id="56325" name="Rectangle 8"/>
          <p:cNvSpPr>
            <a:spLocks noChangeArrowheads="1"/>
          </p:cNvSpPr>
          <p:nvPr/>
        </p:nvSpPr>
        <p:spPr bwMode="auto">
          <a:xfrm>
            <a:off x="5029200" y="1828800"/>
            <a:ext cx="2241550" cy="495300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pitchFamily="2" charset="-122"/>
              </a:rPr>
              <a:t>Direct Access</a:t>
            </a:r>
            <a:endParaRPr lang="zh-CN" altLang="en-US" sz="2400">
              <a:ea typeface="宋体" pitchFamily="2" charset="-122"/>
            </a:endParaRPr>
          </a:p>
        </p:txBody>
      </p:sp>
      <p:sp>
        <p:nvSpPr>
          <p:cNvPr id="56326" name="Rectangle 9"/>
          <p:cNvSpPr>
            <a:spLocks/>
          </p:cNvSpPr>
          <p:nvPr/>
        </p:nvSpPr>
        <p:spPr bwMode="auto">
          <a:xfrm>
            <a:off x="5105400" y="2484438"/>
            <a:ext cx="2438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0" rIns="0" bIns="0"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6639B7"/>
              </a:buClr>
              <a:buFont typeface="Arial" charset="0"/>
              <a:buNone/>
            </a:pPr>
            <a:r>
              <a:rPr lang="en-US" altLang="zh-CN" sz="2400" b="0">
                <a:solidFill>
                  <a:srgbClr val="404040"/>
                </a:solidFill>
                <a:latin typeface="Tahoma" pitchFamily="34" charset="0"/>
                <a:ea typeface="宋体" pitchFamily="2" charset="-122"/>
              </a:rPr>
              <a:t>doorRegister = 1;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Variant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4294967295"/>
          </p:nvPr>
        </p:nvSpPr>
        <p:spPr>
          <a:xfrm>
            <a:off x="254000" y="1360488"/>
            <a:ext cx="4214813" cy="4525962"/>
          </a:xfrm>
        </p:spPr>
        <p:txBody>
          <a:bodyPr/>
          <a:lstStyle/>
          <a:p>
            <a:pPr eaLnBrk="1" hangingPunct="1"/>
            <a:r>
              <a:rPr lang="en-US" altLang="zh-CN" sz="1800" smtClean="0">
                <a:ea typeface="宋体" pitchFamily="2" charset="-122"/>
              </a:rPr>
              <a:t>Value</a:t>
            </a:r>
          </a:p>
          <a:p>
            <a:pPr eaLnBrk="1" hangingPunct="1"/>
            <a:r>
              <a:rPr lang="en-US" altLang="zh-CN" sz="1800" smtClean="0">
                <a:ea typeface="宋体" pitchFamily="2" charset="-122"/>
              </a:rPr>
              <a:t>Entity</a:t>
            </a:r>
          </a:p>
          <a:p>
            <a:pPr eaLnBrk="1" hangingPunct="1"/>
            <a:endParaRPr lang="en-US" altLang="zh-CN" sz="1800" smtClean="0">
              <a:ea typeface="宋体" pitchFamily="2" charset="-122"/>
            </a:endParaRPr>
          </a:p>
          <a:p>
            <a:pPr eaLnBrk="1" hangingPunct="1"/>
            <a:r>
              <a:rPr lang="en-US" altLang="zh-CN" sz="1800" smtClean="0">
                <a:ea typeface="宋体" pitchFamily="2" charset="-122"/>
              </a:rPr>
              <a:t>Variable Field</a:t>
            </a:r>
          </a:p>
        </p:txBody>
      </p:sp>
      <p:pic>
        <p:nvPicPr>
          <p:cNvPr id="57348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9075" y="1360488"/>
            <a:ext cx="2860675" cy="2185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9263" y="3698875"/>
            <a:ext cx="2398712" cy="218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538288"/>
            <a:ext cx="83153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57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4"/>
          <p:cNvGrpSpPr>
            <a:grpSpLocks/>
          </p:cNvGrpSpPr>
          <p:nvPr/>
        </p:nvGrpSpPr>
        <p:grpSpPr bwMode="auto">
          <a:xfrm>
            <a:off x="2133600" y="838200"/>
            <a:ext cx="6096000" cy="4702175"/>
            <a:chOff x="1584" y="624"/>
            <a:chExt cx="3608" cy="2784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624"/>
              <a:ext cx="2671" cy="2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7" name="Picture 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" y="3008"/>
              <a:ext cx="2091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8" name="Picture 10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5F4F0"/>
                </a:clrFrom>
                <a:clrTo>
                  <a:srgbClr val="F5F4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" y="805"/>
              <a:ext cx="98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6629400" y="16764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latin typeface="Comic Sans MS" pitchFamily="66" charset="0"/>
                <a:ea typeface="宋体" pitchFamily="2" charset="-122"/>
              </a:rPr>
              <a:t>Not bug yet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ChangeArrowheads="1"/>
          </p:cNvSpPr>
          <p:nvPr/>
        </p:nvSpPr>
        <p:spPr bwMode="auto">
          <a:xfrm>
            <a:off x="152400" y="2039938"/>
            <a:ext cx="8839200" cy="2244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47364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2"/>
          <p:cNvSpPr>
            <a:spLocks noGrp="1"/>
          </p:cNvSpPr>
          <p:nvPr>
            <p:ph type="title" idx="4294967295"/>
          </p:nvPr>
        </p:nvSpPr>
        <p:spPr>
          <a:xfrm>
            <a:off x="192088" y="533400"/>
            <a:ext cx="8645525" cy="822325"/>
          </a:xfrm>
          <a:solidFill>
            <a:srgbClr val="FF6600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altLang="zh-CN" sz="3600" smtClean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Logic</a:t>
            </a:r>
          </a:p>
        </p:txBody>
      </p:sp>
      <p:sp>
        <p:nvSpPr>
          <p:cNvPr id="58372" name="WordArt 4"/>
          <p:cNvSpPr>
            <a:spLocks noChangeArrowheads="1" noChangeShapeType="1" noTextEdit="1"/>
          </p:cNvSpPr>
          <p:nvPr/>
        </p:nvSpPr>
        <p:spPr bwMode="auto">
          <a:xfrm>
            <a:off x="609600" y="2743200"/>
            <a:ext cx="7924800" cy="164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 Black"/>
              </a:rPr>
              <a:t>0x2B | !0x2B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828800"/>
            <a:ext cx="3733800" cy="2732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4572000" y="2362200"/>
            <a:ext cx="37338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b="0">
                <a:ea typeface="宋体" pitchFamily="2" charset="-122"/>
              </a:rPr>
              <a:t>Implementation</a:t>
            </a:r>
          </a:p>
          <a:p>
            <a:pPr eaLnBrk="1" hangingPunct="1"/>
            <a:endParaRPr lang="en-US" altLang="zh-CN" sz="3600" b="0">
              <a:ea typeface="宋体" pitchFamily="2" charset="-122"/>
            </a:endParaRPr>
          </a:p>
          <a:p>
            <a:pPr eaLnBrk="1" hangingPunct="1"/>
            <a:r>
              <a:rPr lang="en-US" altLang="zh-CN" sz="3600" b="0">
                <a:ea typeface="宋体" pitchFamily="2" charset="-122"/>
              </a:rPr>
              <a:t>Intention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6"/>
          <p:cNvSpPr txBox="1">
            <a:spLocks noChangeArrowheads="1"/>
          </p:cNvSpPr>
          <p:nvPr/>
        </p:nvSpPr>
        <p:spPr bwMode="auto">
          <a:xfrm>
            <a:off x="4876800" y="4724400"/>
            <a:ext cx="13779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b="0">
                <a:ea typeface="宋体" pitchFamily="2" charset="-122"/>
              </a:rPr>
              <a:t>Exception</a:t>
            </a:r>
          </a:p>
          <a:p>
            <a:pPr eaLnBrk="1" hangingPunct="1"/>
            <a:endParaRPr lang="en-US" altLang="zh-CN" b="0">
              <a:ea typeface="宋体" pitchFamily="2" charset="-122"/>
            </a:endParaRPr>
          </a:p>
          <a:p>
            <a:pPr eaLnBrk="1" hangingPunct="1"/>
            <a:r>
              <a:rPr lang="en-US" altLang="zh-CN" b="0">
                <a:ea typeface="宋体" pitchFamily="2" charset="-122"/>
              </a:rPr>
              <a:t>Dispatching</a:t>
            </a:r>
          </a:p>
          <a:p>
            <a:pPr eaLnBrk="1" hangingPunct="1"/>
            <a:endParaRPr lang="en-US" altLang="zh-CN" b="0">
              <a:ea typeface="宋体" pitchFamily="2" charset="-122"/>
            </a:endParaRPr>
          </a:p>
        </p:txBody>
      </p:sp>
      <p:sp>
        <p:nvSpPr>
          <p:cNvPr id="60419" name="Text Box 8"/>
          <p:cNvSpPr txBox="1">
            <a:spLocks noChangeArrowheads="1"/>
          </p:cNvSpPr>
          <p:nvPr/>
        </p:nvSpPr>
        <p:spPr bwMode="auto">
          <a:xfrm>
            <a:off x="2133600" y="4495800"/>
            <a:ext cx="14541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b="0">
                <a:ea typeface="宋体" pitchFamily="2" charset="-122"/>
              </a:rPr>
              <a:t>Method Size</a:t>
            </a:r>
          </a:p>
          <a:p>
            <a:pPr eaLnBrk="1" hangingPunct="1"/>
            <a:endParaRPr lang="en-US" altLang="zh-CN" b="0">
              <a:ea typeface="宋体" pitchFamily="2" charset="-122"/>
            </a:endParaRPr>
          </a:p>
          <a:p>
            <a:pPr eaLnBrk="1" hangingPunct="1"/>
            <a:r>
              <a:rPr lang="en-US" altLang="zh-CN" b="0">
                <a:ea typeface="宋体" pitchFamily="2" charset="-122"/>
              </a:rPr>
              <a:t>Return type</a:t>
            </a:r>
          </a:p>
          <a:p>
            <a:pPr eaLnBrk="1" hangingPunct="1"/>
            <a:endParaRPr lang="en-US" altLang="zh-CN" b="0">
              <a:ea typeface="宋体" pitchFamily="2" charset="-122"/>
            </a:endParaRPr>
          </a:p>
          <a:p>
            <a:pPr eaLnBrk="1" hangingPunct="1"/>
            <a:r>
              <a:rPr lang="en-US" altLang="zh-CN" b="0">
                <a:ea typeface="宋体" pitchFamily="2" charset="-122"/>
              </a:rPr>
              <a:t>Main flow</a:t>
            </a:r>
          </a:p>
          <a:p>
            <a:pPr eaLnBrk="1" hangingPunct="1"/>
            <a:endParaRPr lang="en-US" altLang="zh-CN" b="0">
              <a:ea typeface="宋体" pitchFamily="2" charset="-122"/>
            </a:endParaRPr>
          </a:p>
        </p:txBody>
      </p:sp>
      <p:pic>
        <p:nvPicPr>
          <p:cNvPr id="60420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219200"/>
            <a:ext cx="7237413" cy="3381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Logic (3/3): Tips</a:t>
            </a:r>
          </a:p>
        </p:txBody>
      </p:sp>
      <p:sp>
        <p:nvSpPr>
          <p:cNvPr id="61443" name="Rectangle 3"/>
          <p:cNvSpPr>
            <a:spLocks noGrp="1"/>
          </p:cNvSpPr>
          <p:nvPr>
            <p:ph type="body" sz="half" idx="4294967295"/>
          </p:nvPr>
        </p:nvSpPr>
        <p:spPr>
          <a:xfrm>
            <a:off x="254000" y="1360488"/>
            <a:ext cx="4214813" cy="4525962"/>
          </a:xfrm>
        </p:spPr>
        <p:txBody>
          <a:bodyPr/>
          <a:lstStyle/>
          <a:p>
            <a:pPr eaLnBrk="1" hangingPunct="1"/>
            <a:r>
              <a:rPr lang="en-US" altLang="zh-CN" sz="1800" smtClean="0">
                <a:ea typeface="宋体" pitchFamily="2" charset="-122"/>
              </a:rPr>
              <a:t>Guard Clause</a:t>
            </a:r>
          </a:p>
          <a:p>
            <a:pPr eaLnBrk="1" hangingPunct="1"/>
            <a:r>
              <a:rPr lang="en-US" altLang="zh-CN" sz="1800" smtClean="0">
                <a:ea typeface="宋体" pitchFamily="2" charset="-122"/>
              </a:rPr>
              <a:t>Method object</a:t>
            </a:r>
          </a:p>
          <a:p>
            <a:pPr eaLnBrk="1" hangingPunct="1"/>
            <a:endParaRPr lang="en-US" altLang="zh-CN" sz="1800" smtClean="0">
              <a:ea typeface="宋体" pitchFamily="2" charset="-122"/>
            </a:endParaRPr>
          </a:p>
        </p:txBody>
      </p:sp>
      <p:pic>
        <p:nvPicPr>
          <p:cNvPr id="61444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6613" y="0"/>
            <a:ext cx="3227387" cy="2944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1042988" y="2022475"/>
            <a:ext cx="6553200" cy="2808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1187450" y="2060575"/>
            <a:ext cx="669766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for (eachRl){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    If (TRUE == conditionA){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rc = allocateResouceA(paraA1, paraA2 …);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    }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    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}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-612775" y="15573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79388" y="549275"/>
            <a:ext cx="6048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ea typeface="宋体" pitchFamily="2" charset="-122"/>
              </a:rPr>
              <a:t>What </a:t>
            </a:r>
            <a:r>
              <a:rPr lang="en-US" altLang="zh-CN" sz="2400" b="0">
                <a:solidFill>
                  <a:schemeClr val="tx2"/>
                </a:solidFill>
                <a:ea typeface="宋体" pitchFamily="2" charset="-122"/>
              </a:rPr>
              <a:t>nobCallRlSetupInvoke</a:t>
            </a:r>
            <a:r>
              <a:rPr lang="en-US" altLang="zh-CN" sz="2400">
                <a:ea typeface="宋体" pitchFamily="2" charset="-122"/>
              </a:rPr>
              <a:t> </a:t>
            </a:r>
            <a:r>
              <a:rPr lang="en-US" altLang="zh-CN" sz="2800">
                <a:ea typeface="宋体" pitchFamily="2" charset="-122"/>
              </a:rPr>
              <a:t>Do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179388" y="1052513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To allocate cell resources for each RL to setup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940425" y="6165850"/>
            <a:ext cx="295275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ea typeface="宋体" pitchFamily="2" charset="-122"/>
              </a:rPr>
              <a:t>Problem Domain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79388" y="293688"/>
            <a:ext cx="6264275" cy="6448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If (TRUE == condition</a:t>
            </a:r>
            <a:r>
              <a:rPr lang="en-US" altLang="zh-CN" sz="1600">
                <a:ea typeface="宋体" pitchFamily="2" charset="-122"/>
              </a:rPr>
              <a:t>A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){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rc = allocateResouce</a:t>
            </a:r>
            <a:r>
              <a:rPr lang="en-US" altLang="zh-CN" sz="1600">
                <a:ea typeface="宋体" pitchFamily="2" charset="-122"/>
              </a:rPr>
              <a:t>A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(para</a:t>
            </a:r>
            <a:r>
              <a:rPr lang="en-US" altLang="zh-CN" sz="1600">
                <a:ea typeface="宋体" pitchFamily="2" charset="-122"/>
              </a:rPr>
              <a:t>A1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, para</a:t>
            </a:r>
            <a:r>
              <a:rPr lang="en-US" altLang="zh-CN" sz="1600">
                <a:ea typeface="宋体" pitchFamily="2" charset="-122"/>
              </a:rPr>
              <a:t>A2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);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if(RC_OK == rc){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if(TRUE == condition</a:t>
            </a:r>
            <a:r>
              <a:rPr lang="en-US" altLang="zh-CN" sz="1600">
                <a:solidFill>
                  <a:srgbClr val="0033CC"/>
                </a:solidFill>
                <a:ea typeface="宋体" pitchFamily="2" charset="-122"/>
              </a:rPr>
              <a:t>B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){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    rc = allocateResource</a:t>
            </a:r>
            <a:r>
              <a:rPr lang="en-US" altLang="zh-CN" sz="1600">
                <a:solidFill>
                  <a:srgbClr val="0033CC"/>
                </a:solidFill>
                <a:ea typeface="宋体" pitchFamily="2" charset="-122"/>
              </a:rPr>
              <a:t>B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(para</a:t>
            </a:r>
            <a:r>
              <a:rPr lang="en-US" altLang="zh-CN" sz="1600">
                <a:solidFill>
                  <a:srgbClr val="0033CC"/>
                </a:solidFill>
                <a:ea typeface="宋体" pitchFamily="2" charset="-122"/>
              </a:rPr>
              <a:t>B1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, para</a:t>
            </a:r>
            <a:r>
              <a:rPr lang="en-US" altLang="zh-CN" sz="1600">
                <a:solidFill>
                  <a:srgbClr val="0033CC"/>
                </a:solidFill>
                <a:ea typeface="宋体" pitchFamily="2" charset="-122"/>
              </a:rPr>
              <a:t>B2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…);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    if(RC_OK == rc){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        if(TRUE == condition</a:t>
            </a:r>
            <a:r>
              <a:rPr lang="en-US" altLang="zh-CN" sz="1600">
                <a:solidFill>
                  <a:srgbClr val="663300"/>
                </a:solidFill>
                <a:ea typeface="宋体" pitchFamily="2" charset="-122"/>
              </a:rPr>
              <a:t>C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){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            rc = allocateResource</a:t>
            </a:r>
            <a:r>
              <a:rPr lang="en-US" altLang="zh-CN" sz="1600">
                <a:solidFill>
                  <a:srgbClr val="663300"/>
                </a:solidFill>
                <a:ea typeface="宋体" pitchFamily="2" charset="-122"/>
              </a:rPr>
              <a:t>C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(para</a:t>
            </a:r>
            <a:r>
              <a:rPr lang="en-US" altLang="zh-CN" sz="1600">
                <a:solidFill>
                  <a:srgbClr val="663300"/>
                </a:solidFill>
                <a:ea typeface="宋体" pitchFamily="2" charset="-122"/>
              </a:rPr>
              <a:t>C1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, para</a:t>
            </a:r>
            <a:r>
              <a:rPr lang="en-US" altLang="zh-CN" sz="1600">
                <a:solidFill>
                  <a:srgbClr val="663300"/>
                </a:solidFill>
                <a:ea typeface="宋体" pitchFamily="2" charset="-122"/>
              </a:rPr>
              <a:t>C2</a:t>
            </a:r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…);</a:t>
            </a:r>
          </a:p>
          <a:p>
            <a:pPr eaLnBrk="1" hangingPunct="1"/>
            <a:r>
              <a:rPr lang="en-US" altLang="zh-CN" sz="1600">
                <a:solidFill>
                  <a:srgbClr val="008000"/>
                </a:solidFill>
                <a:ea typeface="宋体" pitchFamily="2" charset="-122"/>
              </a:rPr>
              <a:t>                    if(RC_OK == rc) …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else{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 if(TRUE == conditionA){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     releaseResourceA(paraA1, paraA2…)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if(TRUE == cocnditionB){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    releaseResourceB(paraB1, paraB2…)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else{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if(TRUE == conditionA{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         releaseResourceA(paraA1, paraA2…);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      }</a:t>
            </a: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}</a:t>
            </a:r>
          </a:p>
          <a:p>
            <a:pPr eaLnBrk="1" hangingPunct="1"/>
            <a:endParaRPr lang="en-US" altLang="zh-CN" sz="1600">
              <a:solidFill>
                <a:srgbClr val="FF3300"/>
              </a:solidFill>
              <a:ea typeface="宋体" pitchFamily="2" charset="-122"/>
            </a:endParaRPr>
          </a:p>
          <a:p>
            <a:pPr eaLnBrk="1" hangingPunct="1"/>
            <a:r>
              <a:rPr lang="en-US" altLang="zh-CN" sz="1600">
                <a:solidFill>
                  <a:srgbClr val="FF3300"/>
                </a:solidFill>
                <a:ea typeface="宋体" pitchFamily="2" charset="-122"/>
              </a:rPr>
              <a:t>   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5830888" y="188913"/>
            <a:ext cx="3133725" cy="8794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More than one resource to allocate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6262688" y="3589338"/>
            <a:ext cx="27019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Nested main flow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Error handling is far from error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zh-CN" altLang="en-US" sz="2400">
              <a:ea typeface="宋体" pitchFamily="2" charset="-122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6262688" y="3086100"/>
            <a:ext cx="219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Hard to read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5940425" y="6165850"/>
            <a:ext cx="295275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ea typeface="宋体" pitchFamily="2" charset="-122"/>
              </a:rPr>
              <a:t>Code Skeleton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5005388" y="44450"/>
            <a:ext cx="3887787" cy="6792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If (TRUE == conditionA){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    rc = allocateResouceA(paraA1, paraA2);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if(RC_ERROR == rc){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continue;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en-US" altLang="zh-CN" sz="1400">
              <a:solidFill>
                <a:srgbClr val="FF3300"/>
              </a:solidFill>
              <a:latin typeface="GulimChe" pitchFamily="49" charset="-127"/>
              <a:ea typeface="GulimChe" pitchFamily="49" charset="-127"/>
            </a:endParaRP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If (TRUE == conditionB){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    rc = allocateResouceB(paraB1, paraB2);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if(RC_ERROR == rc){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if(TRUE == conditionA){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   releaseResourceA(paraA1, paraA2…);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continue;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}</a:t>
            </a:r>
          </a:p>
          <a:p>
            <a:pPr eaLnBrk="1" hangingPunct="1"/>
            <a:endParaRPr lang="en-US" altLang="zh-CN" sz="1400">
              <a:solidFill>
                <a:srgbClr val="FF3300"/>
              </a:solidFill>
              <a:ea typeface="宋体" pitchFamily="2" charset="-122"/>
            </a:endParaRP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If(TRUE == conditionC){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    rc = allocateResourceC(paraC1, paraC2…);</a:t>
            </a:r>
          </a:p>
          <a:p>
            <a:pPr eaLnBrk="1" hangingPunct="1"/>
            <a:r>
              <a:rPr lang="en-US" altLang="zh-CN" sz="1400">
                <a:solidFill>
                  <a:srgbClr val="008000"/>
                </a:solidFill>
                <a:ea typeface="宋体" pitchFamily="2" charset="-122"/>
              </a:rPr>
              <a:t>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If(RC_ERROR == rc)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if(TRUE == conditionA){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   releaseResourceA(para…);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if(TRUE == conditionB){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    releaseREsourceB(para…);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}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    continue;</a:t>
            </a:r>
          </a:p>
          <a:p>
            <a:pPr eaLnBrk="1" hangingPunct="1"/>
            <a:r>
              <a:rPr lang="en-US" altLang="zh-CN" sz="1400">
                <a:solidFill>
                  <a:srgbClr val="FF3300"/>
                </a:solidFill>
                <a:ea typeface="宋体" pitchFamily="2" charset="-122"/>
              </a:rPr>
              <a:t>}</a:t>
            </a:r>
            <a:r>
              <a:rPr lang="en-US" altLang="zh-CN" sz="1400">
                <a:solidFill>
                  <a:srgbClr val="800080"/>
                </a:solidFill>
                <a:latin typeface="GulimChe" pitchFamily="49" charset="-127"/>
                <a:ea typeface="GulimChe" pitchFamily="49" charset="-127"/>
              </a:rPr>
              <a:t>   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250825" y="484188"/>
            <a:ext cx="4256088" cy="1244600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ea typeface="宋体" pitchFamily="2" charset="-122"/>
              </a:rPr>
              <a:t>Guard clause says, "This is rare, and if it happens, do something and get out</a:t>
            </a:r>
            <a:r>
              <a:rPr lang="en-US" altLang="zh-CN" sz="2400">
                <a:ea typeface="宋体" pitchFamily="2" charset="-122"/>
              </a:rPr>
              <a:t>”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23850" y="2276475"/>
            <a:ext cx="4256088" cy="2282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0">
                <a:ea typeface="宋体" pitchFamily="2" charset="-122"/>
              </a:rPr>
              <a:t>Same logic with previous code</a:t>
            </a:r>
          </a:p>
          <a:p>
            <a:r>
              <a:rPr lang="en-US" altLang="zh-CN" sz="2400" b="0">
                <a:ea typeface="宋体" pitchFamily="2" charset="-122"/>
              </a:rPr>
              <a:t>Easier to read</a:t>
            </a:r>
          </a:p>
          <a:p>
            <a:pPr marL="623888" lvl="1" indent="-457200"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Straight main flow</a:t>
            </a:r>
          </a:p>
          <a:p>
            <a:pPr marL="623888" lvl="1" indent="-457200"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Error handling is close to where error occurs 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250825" y="6237288"/>
            <a:ext cx="295275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ea typeface="宋体" pitchFamily="2" charset="-122"/>
              </a:rPr>
              <a:t>Guard Clause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413" y="1600200"/>
            <a:ext cx="2643187" cy="281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9" name="Rectangle 3"/>
          <p:cNvSpPr>
            <a:spLocks noGrp="1"/>
          </p:cNvSpPr>
          <p:nvPr>
            <p:ph type="title" idx="4294967295"/>
          </p:nvPr>
        </p:nvSpPr>
        <p:spPr>
          <a:xfrm>
            <a:off x="2819400" y="2209800"/>
            <a:ext cx="6096000" cy="1828800"/>
          </a:xfrm>
        </p:spPr>
        <p:txBody>
          <a:bodyPr/>
          <a:lstStyle/>
          <a:p>
            <a:pPr eaLnBrk="1" hangingPunct="1"/>
            <a:r>
              <a:rPr altLang="zh-CN" sz="4400" smtClean="0">
                <a:solidFill>
                  <a:schemeClr val="tx1"/>
                </a:solidFill>
                <a:ea typeface="宋体" pitchFamily="2" charset="-122"/>
              </a:rPr>
              <a:t>How to write clean code</a:t>
            </a:r>
            <a:br>
              <a:rPr altLang="zh-CN" sz="4400" smtClean="0">
                <a:solidFill>
                  <a:schemeClr val="tx1"/>
                </a:solidFill>
                <a:ea typeface="宋体" pitchFamily="2" charset="-122"/>
              </a:rPr>
            </a:br>
            <a:r>
              <a:rPr altLang="zh-CN" sz="4000" smtClean="0">
                <a:solidFill>
                  <a:schemeClr val="tx1"/>
                </a:solidFill>
                <a:ea typeface="宋体" pitchFamily="2" charset="-122"/>
              </a:rPr>
              <a:t>More than just coding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76200" y="623888"/>
          <a:ext cx="8991600" cy="531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8" name="Photo Editor Photo" r:id="rId4" imgW="6230220" imgH="3685714" progId="MSPhotoEd.3">
                  <p:embed/>
                </p:oleObj>
              </mc:Choice>
              <mc:Fallback>
                <p:oleObj name="Photo Editor Photo" r:id="rId4" imgW="6230220" imgH="3685714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623888"/>
                        <a:ext cx="8991600" cy="531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>
            <a:spLocks noChangeArrowheads="1"/>
          </p:cNvSpPr>
          <p:nvPr/>
        </p:nvSpPr>
        <p:spPr bwMode="auto">
          <a:xfrm>
            <a:off x="1752600" y="1066800"/>
            <a:ext cx="58674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ea typeface="宋体" pitchFamily="2" charset="-122"/>
              </a:rPr>
              <a:t>Passes its tests</a:t>
            </a:r>
            <a:r>
              <a:rPr lang="zh-CN" altLang="en-US" sz="4000">
                <a:ea typeface="宋体" pitchFamily="2" charset="-122"/>
              </a:rPr>
              <a:t> </a:t>
            </a:r>
          </a:p>
          <a:p>
            <a:endParaRPr lang="zh-CN" altLang="en-US" sz="4000">
              <a:ea typeface="宋体" pitchFamily="2" charset="-122"/>
            </a:endParaRPr>
          </a:p>
          <a:p>
            <a:r>
              <a:rPr lang="en-US" altLang="zh-CN" sz="4000">
                <a:ea typeface="宋体" pitchFamily="2" charset="-122"/>
              </a:rPr>
              <a:t>Minimizes duplication</a:t>
            </a:r>
          </a:p>
          <a:p>
            <a:pPr lvl="1"/>
            <a:endParaRPr lang="en-US" altLang="zh-CN" sz="4000" b="0">
              <a:ea typeface="宋体" pitchFamily="2" charset="-122"/>
            </a:endParaRPr>
          </a:p>
          <a:p>
            <a:r>
              <a:rPr lang="en-US" altLang="zh-CN" sz="4000">
                <a:ea typeface="宋体" pitchFamily="2" charset="-122"/>
              </a:rPr>
              <a:t>Maximizes clarity</a:t>
            </a:r>
          </a:p>
          <a:p>
            <a:pPr lvl="1"/>
            <a:endParaRPr lang="en-US" altLang="zh-CN" sz="4000" b="0">
              <a:ea typeface="宋体" pitchFamily="2" charset="-122"/>
            </a:endParaRPr>
          </a:p>
          <a:p>
            <a:r>
              <a:rPr lang="en-US" altLang="zh-CN" sz="4000">
                <a:ea typeface="宋体" pitchFamily="2" charset="-122"/>
              </a:rPr>
              <a:t>Has fewer elements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906713"/>
            <a:ext cx="971550" cy="9032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2"/>
          <p:cNvSpPr>
            <a:spLocks noGrp="1"/>
          </p:cNvSpPr>
          <p:nvPr>
            <p:ph type="title" idx="4294967295"/>
          </p:nvPr>
        </p:nvSpPr>
        <p:spPr>
          <a:xfrm>
            <a:off x="2133600" y="2590800"/>
            <a:ext cx="6858000" cy="1143000"/>
          </a:xfrm>
        </p:spPr>
        <p:txBody>
          <a:bodyPr/>
          <a:lstStyle/>
          <a:p>
            <a:pPr eaLnBrk="1" hangingPunct="1"/>
            <a:r>
              <a:rPr altLang="zh-CN" sz="5400" smtClean="0">
                <a:solidFill>
                  <a:schemeClr val="tx1"/>
                </a:solidFill>
                <a:ea typeface="宋体" pitchFamily="2" charset="-122"/>
              </a:rPr>
              <a:t>What is clean code</a:t>
            </a: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52600"/>
            <a:ext cx="2314575" cy="2468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39825"/>
            <a:ext cx="8351837" cy="550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4" name="WordArt 6"/>
          <p:cNvSpPr>
            <a:spLocks noChangeArrowheads="1" noChangeShapeType="1" noTextEdit="1"/>
          </p:cNvSpPr>
          <p:nvPr/>
        </p:nvSpPr>
        <p:spPr bwMode="auto">
          <a:xfrm>
            <a:off x="3348038" y="144463"/>
            <a:ext cx="2087562" cy="8366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 Black"/>
              </a:rPr>
              <a:t>Dojo</a:t>
            </a:r>
          </a:p>
        </p:txBody>
      </p:sp>
    </p:spTree>
    <p:extLst>
      <p:ext uri="{BB962C8B-B14F-4D97-AF65-F5344CB8AC3E}">
        <p14:creationId xmlns:p14="http://schemas.microsoft.com/office/powerpoint/2010/main" val="3190076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Divide &amp; Conquer vs. Conquer &amp; Divide</a:t>
            </a:r>
          </a:p>
        </p:txBody>
      </p:sp>
      <p:pic>
        <p:nvPicPr>
          <p:cNvPr id="68611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4F3EF"/>
              </a:clrFrom>
              <a:clrTo>
                <a:srgbClr val="F4F3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6800"/>
            <a:ext cx="7315200" cy="4414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192088" y="244475"/>
            <a:ext cx="3008312" cy="1143000"/>
          </a:xfrm>
        </p:spPr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Feedback</a:t>
            </a:r>
            <a:br>
              <a:rPr altLang="zh-CN" smtClean="0">
                <a:ea typeface="宋体" pitchFamily="2" charset="-122"/>
              </a:rPr>
            </a:br>
            <a:r>
              <a:rPr altLang="zh-CN" smtClean="0">
                <a:ea typeface="宋体" pitchFamily="2" charset="-122"/>
              </a:rPr>
              <a:t>Correction</a:t>
            </a:r>
          </a:p>
        </p:txBody>
      </p:sp>
      <p:pic>
        <p:nvPicPr>
          <p:cNvPr id="69635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1050" y="0"/>
            <a:ext cx="582295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Economy Thinking on Clean Code</a:t>
            </a:r>
          </a:p>
        </p:txBody>
      </p:sp>
      <p:sp>
        <p:nvSpPr>
          <p:cNvPr id="706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Clean Code worth more as it has poor alternative dropped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Opportunity Cost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Clean Code worth more when demands increases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It’s essential that management recognize clean code</a:t>
            </a: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External cost &amp; profit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63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0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64612" y="688765"/>
            <a:ext cx="2717264" cy="3953505"/>
            <a:chOff x="1343025" y="1258888"/>
            <a:chExt cx="2909888" cy="4233862"/>
          </a:xfrm>
          <a:solidFill>
            <a:schemeClr val="bg1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349375" y="1258888"/>
              <a:ext cx="646113" cy="773112"/>
            </a:xfrm>
            <a:custGeom>
              <a:avLst/>
              <a:gdLst/>
              <a:ahLst/>
              <a:cxnLst>
                <a:cxn ang="0">
                  <a:pos x="328" y="347"/>
                </a:cxn>
                <a:cxn ang="0">
                  <a:pos x="79" y="347"/>
                </a:cxn>
                <a:cxn ang="0">
                  <a:pos x="24" y="487"/>
                </a:cxn>
                <a:cxn ang="0">
                  <a:pos x="0" y="487"/>
                </a:cxn>
                <a:cxn ang="0">
                  <a:pos x="192" y="0"/>
                </a:cxn>
                <a:cxn ang="0">
                  <a:pos x="217" y="0"/>
                </a:cxn>
                <a:cxn ang="0">
                  <a:pos x="407" y="487"/>
                </a:cxn>
                <a:cxn ang="0">
                  <a:pos x="381" y="487"/>
                </a:cxn>
                <a:cxn ang="0">
                  <a:pos x="328" y="347"/>
                </a:cxn>
                <a:cxn ang="0">
                  <a:pos x="185" y="70"/>
                </a:cxn>
                <a:cxn ang="0">
                  <a:pos x="85" y="328"/>
                </a:cxn>
                <a:cxn ang="0">
                  <a:pos x="322" y="328"/>
                </a:cxn>
                <a:cxn ang="0">
                  <a:pos x="222" y="70"/>
                </a:cxn>
                <a:cxn ang="0">
                  <a:pos x="205" y="19"/>
                </a:cxn>
                <a:cxn ang="0">
                  <a:pos x="205" y="19"/>
                </a:cxn>
                <a:cxn ang="0">
                  <a:pos x="185" y="70"/>
                </a:cxn>
              </a:cxnLst>
              <a:rect l="0" t="0" r="r" b="b"/>
              <a:pathLst>
                <a:path w="407" h="487">
                  <a:moveTo>
                    <a:pt x="328" y="347"/>
                  </a:moveTo>
                  <a:lnTo>
                    <a:pt x="79" y="347"/>
                  </a:lnTo>
                  <a:lnTo>
                    <a:pt x="24" y="487"/>
                  </a:lnTo>
                  <a:lnTo>
                    <a:pt x="0" y="487"/>
                  </a:lnTo>
                  <a:lnTo>
                    <a:pt x="192" y="0"/>
                  </a:lnTo>
                  <a:lnTo>
                    <a:pt x="217" y="0"/>
                  </a:lnTo>
                  <a:lnTo>
                    <a:pt x="407" y="487"/>
                  </a:lnTo>
                  <a:lnTo>
                    <a:pt x="381" y="487"/>
                  </a:lnTo>
                  <a:lnTo>
                    <a:pt x="328" y="347"/>
                  </a:lnTo>
                  <a:close/>
                  <a:moveTo>
                    <a:pt x="185" y="70"/>
                  </a:moveTo>
                  <a:lnTo>
                    <a:pt x="85" y="328"/>
                  </a:lnTo>
                  <a:lnTo>
                    <a:pt x="322" y="328"/>
                  </a:lnTo>
                  <a:lnTo>
                    <a:pt x="222" y="70"/>
                  </a:lnTo>
                  <a:lnTo>
                    <a:pt x="205" y="19"/>
                  </a:lnTo>
                  <a:lnTo>
                    <a:pt x="205" y="19"/>
                  </a:lnTo>
                  <a:lnTo>
                    <a:pt x="185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944688" y="1258888"/>
              <a:ext cx="541338" cy="773112"/>
            </a:xfrm>
            <a:custGeom>
              <a:avLst/>
              <a:gdLst/>
              <a:ahLst/>
              <a:cxnLst>
                <a:cxn ang="0">
                  <a:pos x="181" y="19"/>
                </a:cxn>
                <a:cxn ang="0">
                  <a:pos x="181" y="487"/>
                </a:cxn>
                <a:cxn ang="0">
                  <a:pos x="160" y="487"/>
                </a:cxn>
                <a:cxn ang="0">
                  <a:pos x="160" y="19"/>
                </a:cxn>
                <a:cxn ang="0">
                  <a:pos x="0" y="19"/>
                </a:cxn>
                <a:cxn ang="0">
                  <a:pos x="0" y="0"/>
                </a:cxn>
                <a:cxn ang="0">
                  <a:pos x="341" y="0"/>
                </a:cxn>
                <a:cxn ang="0">
                  <a:pos x="341" y="19"/>
                </a:cxn>
                <a:cxn ang="0">
                  <a:pos x="181" y="19"/>
                </a:cxn>
              </a:cxnLst>
              <a:rect l="0" t="0" r="r" b="b"/>
              <a:pathLst>
                <a:path w="341" h="487">
                  <a:moveTo>
                    <a:pt x="181" y="19"/>
                  </a:moveTo>
                  <a:lnTo>
                    <a:pt x="181" y="487"/>
                  </a:lnTo>
                  <a:lnTo>
                    <a:pt x="160" y="487"/>
                  </a:lnTo>
                  <a:lnTo>
                    <a:pt x="16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41" y="0"/>
                  </a:lnTo>
                  <a:lnTo>
                    <a:pt x="341" y="19"/>
                  </a:lnTo>
                  <a:lnTo>
                    <a:pt x="181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360488" y="2120900"/>
              <a:ext cx="542925" cy="773112"/>
            </a:xfrm>
            <a:custGeom>
              <a:avLst/>
              <a:gdLst/>
              <a:ahLst/>
              <a:cxnLst>
                <a:cxn ang="0">
                  <a:pos x="181" y="19"/>
                </a:cxn>
                <a:cxn ang="0">
                  <a:pos x="181" y="487"/>
                </a:cxn>
                <a:cxn ang="0">
                  <a:pos x="159" y="487"/>
                </a:cxn>
                <a:cxn ang="0">
                  <a:pos x="159" y="19"/>
                </a:cxn>
                <a:cxn ang="0">
                  <a:pos x="0" y="19"/>
                </a:cxn>
                <a:cxn ang="0">
                  <a:pos x="0" y="0"/>
                </a:cxn>
                <a:cxn ang="0">
                  <a:pos x="342" y="0"/>
                </a:cxn>
                <a:cxn ang="0">
                  <a:pos x="342" y="19"/>
                </a:cxn>
                <a:cxn ang="0">
                  <a:pos x="181" y="19"/>
                </a:cxn>
              </a:cxnLst>
              <a:rect l="0" t="0" r="r" b="b"/>
              <a:pathLst>
                <a:path w="342" h="487">
                  <a:moveTo>
                    <a:pt x="181" y="19"/>
                  </a:moveTo>
                  <a:lnTo>
                    <a:pt x="181" y="487"/>
                  </a:lnTo>
                  <a:lnTo>
                    <a:pt x="159" y="487"/>
                  </a:lnTo>
                  <a:lnTo>
                    <a:pt x="159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42" y="0"/>
                  </a:lnTo>
                  <a:lnTo>
                    <a:pt x="342" y="19"/>
                  </a:lnTo>
                  <a:lnTo>
                    <a:pt x="181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92313" y="2120900"/>
              <a:ext cx="533400" cy="773112"/>
            </a:xfrm>
            <a:custGeom>
              <a:avLst/>
              <a:gdLst/>
              <a:ahLst/>
              <a:cxnLst>
                <a:cxn ang="0">
                  <a:pos x="315" y="487"/>
                </a:cxn>
                <a:cxn ang="0">
                  <a:pos x="315" y="240"/>
                </a:cxn>
                <a:cxn ang="0">
                  <a:pos x="21" y="240"/>
                </a:cxn>
                <a:cxn ang="0">
                  <a:pos x="21" y="487"/>
                </a:cxn>
                <a:cxn ang="0">
                  <a:pos x="0" y="487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221"/>
                </a:cxn>
                <a:cxn ang="0">
                  <a:pos x="315" y="221"/>
                </a:cxn>
                <a:cxn ang="0">
                  <a:pos x="315" y="0"/>
                </a:cxn>
                <a:cxn ang="0">
                  <a:pos x="336" y="0"/>
                </a:cxn>
                <a:cxn ang="0">
                  <a:pos x="336" y="487"/>
                </a:cxn>
                <a:cxn ang="0">
                  <a:pos x="315" y="487"/>
                </a:cxn>
              </a:cxnLst>
              <a:rect l="0" t="0" r="r" b="b"/>
              <a:pathLst>
                <a:path w="336" h="487">
                  <a:moveTo>
                    <a:pt x="315" y="487"/>
                  </a:moveTo>
                  <a:lnTo>
                    <a:pt x="315" y="240"/>
                  </a:lnTo>
                  <a:lnTo>
                    <a:pt x="21" y="240"/>
                  </a:lnTo>
                  <a:lnTo>
                    <a:pt x="21" y="487"/>
                  </a:lnTo>
                  <a:lnTo>
                    <a:pt x="0" y="48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21"/>
                  </a:lnTo>
                  <a:lnTo>
                    <a:pt x="315" y="221"/>
                  </a:lnTo>
                  <a:lnTo>
                    <a:pt x="315" y="0"/>
                  </a:lnTo>
                  <a:lnTo>
                    <a:pt x="336" y="0"/>
                  </a:lnTo>
                  <a:lnTo>
                    <a:pt x="336" y="487"/>
                  </a:lnTo>
                  <a:lnTo>
                    <a:pt x="315" y="4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717800" y="2120900"/>
              <a:ext cx="460375" cy="773112"/>
            </a:xfrm>
            <a:custGeom>
              <a:avLst/>
              <a:gdLst/>
              <a:ahLst/>
              <a:cxnLst>
                <a:cxn ang="0">
                  <a:pos x="290" y="468"/>
                </a:cxn>
                <a:cxn ang="0">
                  <a:pos x="290" y="487"/>
                </a:cxn>
                <a:cxn ang="0">
                  <a:pos x="0" y="487"/>
                </a:cxn>
                <a:cxn ang="0">
                  <a:pos x="0" y="0"/>
                </a:cxn>
                <a:cxn ang="0">
                  <a:pos x="277" y="0"/>
                </a:cxn>
                <a:cxn ang="0">
                  <a:pos x="279" y="19"/>
                </a:cxn>
                <a:cxn ang="0">
                  <a:pos x="22" y="19"/>
                </a:cxn>
                <a:cxn ang="0">
                  <a:pos x="22" y="221"/>
                </a:cxn>
                <a:cxn ang="0">
                  <a:pos x="245" y="221"/>
                </a:cxn>
                <a:cxn ang="0">
                  <a:pos x="245" y="238"/>
                </a:cxn>
                <a:cxn ang="0">
                  <a:pos x="22" y="238"/>
                </a:cxn>
                <a:cxn ang="0">
                  <a:pos x="22" y="468"/>
                </a:cxn>
                <a:cxn ang="0">
                  <a:pos x="290" y="468"/>
                </a:cxn>
              </a:cxnLst>
              <a:rect l="0" t="0" r="r" b="b"/>
              <a:pathLst>
                <a:path w="290" h="487">
                  <a:moveTo>
                    <a:pt x="290" y="468"/>
                  </a:moveTo>
                  <a:lnTo>
                    <a:pt x="290" y="487"/>
                  </a:lnTo>
                  <a:lnTo>
                    <a:pt x="0" y="487"/>
                  </a:lnTo>
                  <a:lnTo>
                    <a:pt x="0" y="0"/>
                  </a:lnTo>
                  <a:lnTo>
                    <a:pt x="277" y="0"/>
                  </a:lnTo>
                  <a:lnTo>
                    <a:pt x="279" y="19"/>
                  </a:lnTo>
                  <a:lnTo>
                    <a:pt x="22" y="19"/>
                  </a:lnTo>
                  <a:lnTo>
                    <a:pt x="22" y="221"/>
                  </a:lnTo>
                  <a:lnTo>
                    <a:pt x="245" y="221"/>
                  </a:lnTo>
                  <a:lnTo>
                    <a:pt x="245" y="238"/>
                  </a:lnTo>
                  <a:lnTo>
                    <a:pt x="22" y="238"/>
                  </a:lnTo>
                  <a:lnTo>
                    <a:pt x="22" y="468"/>
                  </a:lnTo>
                  <a:lnTo>
                    <a:pt x="290" y="4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343025" y="2968625"/>
              <a:ext cx="452438" cy="801687"/>
            </a:xfrm>
            <a:custGeom>
              <a:avLst/>
              <a:gdLst/>
              <a:ahLst/>
              <a:cxnLst>
                <a:cxn ang="0">
                  <a:pos x="63" y="237"/>
                </a:cxn>
                <a:cxn ang="0">
                  <a:pos x="0" y="219"/>
                </a:cxn>
                <a:cxn ang="0">
                  <a:pos x="2" y="210"/>
                </a:cxn>
                <a:cxn ang="0">
                  <a:pos x="64" y="228"/>
                </a:cxn>
                <a:cxn ang="0">
                  <a:pos x="125" y="172"/>
                </a:cxn>
                <a:cxn ang="0">
                  <a:pos x="3" y="57"/>
                </a:cxn>
                <a:cxn ang="0">
                  <a:pos x="70" y="0"/>
                </a:cxn>
                <a:cxn ang="0">
                  <a:pos x="127" y="13"/>
                </a:cxn>
                <a:cxn ang="0">
                  <a:pos x="124" y="21"/>
                </a:cxn>
                <a:cxn ang="0">
                  <a:pos x="71" y="9"/>
                </a:cxn>
                <a:cxn ang="0">
                  <a:pos x="13" y="57"/>
                </a:cxn>
                <a:cxn ang="0">
                  <a:pos x="134" y="172"/>
                </a:cxn>
                <a:cxn ang="0">
                  <a:pos x="63" y="237"/>
                </a:cxn>
              </a:cxnLst>
              <a:rect l="0" t="0" r="r" b="b"/>
              <a:pathLst>
                <a:path w="134" h="237">
                  <a:moveTo>
                    <a:pt x="63" y="237"/>
                  </a:moveTo>
                  <a:cubicBezTo>
                    <a:pt x="37" y="237"/>
                    <a:pt x="16" y="230"/>
                    <a:pt x="0" y="219"/>
                  </a:cubicBezTo>
                  <a:cubicBezTo>
                    <a:pt x="2" y="210"/>
                    <a:pt x="2" y="210"/>
                    <a:pt x="2" y="210"/>
                  </a:cubicBezTo>
                  <a:cubicBezTo>
                    <a:pt x="20" y="222"/>
                    <a:pt x="39" y="228"/>
                    <a:pt x="64" y="228"/>
                  </a:cubicBezTo>
                  <a:cubicBezTo>
                    <a:pt x="103" y="228"/>
                    <a:pt x="125" y="207"/>
                    <a:pt x="125" y="172"/>
                  </a:cubicBezTo>
                  <a:cubicBezTo>
                    <a:pt x="125" y="101"/>
                    <a:pt x="3" y="132"/>
                    <a:pt x="3" y="57"/>
                  </a:cubicBezTo>
                  <a:cubicBezTo>
                    <a:pt x="3" y="25"/>
                    <a:pt x="24" y="0"/>
                    <a:pt x="70" y="0"/>
                  </a:cubicBezTo>
                  <a:cubicBezTo>
                    <a:pt x="93" y="0"/>
                    <a:pt x="112" y="5"/>
                    <a:pt x="127" y="13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08" y="13"/>
                    <a:pt x="91" y="9"/>
                    <a:pt x="71" y="9"/>
                  </a:cubicBezTo>
                  <a:cubicBezTo>
                    <a:pt x="30" y="9"/>
                    <a:pt x="13" y="31"/>
                    <a:pt x="13" y="57"/>
                  </a:cubicBezTo>
                  <a:cubicBezTo>
                    <a:pt x="13" y="124"/>
                    <a:pt x="134" y="92"/>
                    <a:pt x="134" y="172"/>
                  </a:cubicBezTo>
                  <a:cubicBezTo>
                    <a:pt x="134" y="212"/>
                    <a:pt x="111" y="237"/>
                    <a:pt x="63" y="2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920875" y="2982913"/>
              <a:ext cx="473075" cy="773112"/>
            </a:xfrm>
            <a:custGeom>
              <a:avLst/>
              <a:gdLst/>
              <a:ahLst/>
              <a:cxnLst>
                <a:cxn ang="0">
                  <a:pos x="70" y="130"/>
                </a:cxn>
                <a:cxn ang="0">
                  <a:pos x="10" y="130"/>
                </a:cxn>
                <a:cxn ang="0">
                  <a:pos x="10" y="229"/>
                </a:cxn>
                <a:cxn ang="0">
                  <a:pos x="0" y="229"/>
                </a:cxn>
                <a:cxn ang="0">
                  <a:pos x="0" y="0"/>
                </a:cxn>
                <a:cxn ang="0">
                  <a:pos x="70" y="0"/>
                </a:cxn>
                <a:cxn ang="0">
                  <a:pos x="140" y="64"/>
                </a:cxn>
                <a:cxn ang="0">
                  <a:pos x="70" y="130"/>
                </a:cxn>
                <a:cxn ang="0">
                  <a:pos x="70" y="8"/>
                </a:cxn>
                <a:cxn ang="0">
                  <a:pos x="10" y="8"/>
                </a:cxn>
                <a:cxn ang="0">
                  <a:pos x="10" y="121"/>
                </a:cxn>
                <a:cxn ang="0">
                  <a:pos x="70" y="121"/>
                </a:cxn>
                <a:cxn ang="0">
                  <a:pos x="130" y="64"/>
                </a:cxn>
                <a:cxn ang="0">
                  <a:pos x="70" y="8"/>
                </a:cxn>
              </a:cxnLst>
              <a:rect l="0" t="0" r="r" b="b"/>
              <a:pathLst>
                <a:path w="140" h="229">
                  <a:moveTo>
                    <a:pt x="70" y="130"/>
                  </a:moveTo>
                  <a:cubicBezTo>
                    <a:pt x="10" y="130"/>
                    <a:pt x="10" y="130"/>
                    <a:pt x="10" y="130"/>
                  </a:cubicBezTo>
                  <a:cubicBezTo>
                    <a:pt x="10" y="229"/>
                    <a:pt x="10" y="229"/>
                    <a:pt x="1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18" y="0"/>
                    <a:pt x="140" y="18"/>
                    <a:pt x="140" y="64"/>
                  </a:cubicBezTo>
                  <a:cubicBezTo>
                    <a:pt x="140" y="109"/>
                    <a:pt x="119" y="130"/>
                    <a:pt x="70" y="130"/>
                  </a:cubicBezTo>
                  <a:close/>
                  <a:moveTo>
                    <a:pt x="7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109" y="121"/>
                    <a:pt x="130" y="107"/>
                    <a:pt x="130" y="64"/>
                  </a:cubicBezTo>
                  <a:cubicBezTo>
                    <a:pt x="130" y="24"/>
                    <a:pt x="110" y="8"/>
                    <a:pt x="7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519363" y="2982913"/>
              <a:ext cx="458788" cy="773112"/>
            </a:xfrm>
            <a:custGeom>
              <a:avLst/>
              <a:gdLst/>
              <a:ahLst/>
              <a:cxnLst>
                <a:cxn ang="0">
                  <a:pos x="289" y="468"/>
                </a:cxn>
                <a:cxn ang="0">
                  <a:pos x="289" y="487"/>
                </a:cxn>
                <a:cxn ang="0">
                  <a:pos x="0" y="487"/>
                </a:cxn>
                <a:cxn ang="0">
                  <a:pos x="0" y="0"/>
                </a:cxn>
                <a:cxn ang="0">
                  <a:pos x="277" y="0"/>
                </a:cxn>
                <a:cxn ang="0">
                  <a:pos x="279" y="19"/>
                </a:cxn>
                <a:cxn ang="0">
                  <a:pos x="21" y="19"/>
                </a:cxn>
                <a:cxn ang="0">
                  <a:pos x="21" y="221"/>
                </a:cxn>
                <a:cxn ang="0">
                  <a:pos x="245" y="221"/>
                </a:cxn>
                <a:cxn ang="0">
                  <a:pos x="245" y="238"/>
                </a:cxn>
                <a:cxn ang="0">
                  <a:pos x="21" y="238"/>
                </a:cxn>
                <a:cxn ang="0">
                  <a:pos x="21" y="468"/>
                </a:cxn>
                <a:cxn ang="0">
                  <a:pos x="289" y="468"/>
                </a:cxn>
              </a:cxnLst>
              <a:rect l="0" t="0" r="r" b="b"/>
              <a:pathLst>
                <a:path w="289" h="487">
                  <a:moveTo>
                    <a:pt x="289" y="468"/>
                  </a:moveTo>
                  <a:lnTo>
                    <a:pt x="289" y="487"/>
                  </a:lnTo>
                  <a:lnTo>
                    <a:pt x="0" y="487"/>
                  </a:lnTo>
                  <a:lnTo>
                    <a:pt x="0" y="0"/>
                  </a:lnTo>
                  <a:lnTo>
                    <a:pt x="277" y="0"/>
                  </a:lnTo>
                  <a:lnTo>
                    <a:pt x="279" y="19"/>
                  </a:lnTo>
                  <a:lnTo>
                    <a:pt x="21" y="19"/>
                  </a:lnTo>
                  <a:lnTo>
                    <a:pt x="21" y="221"/>
                  </a:lnTo>
                  <a:lnTo>
                    <a:pt x="245" y="221"/>
                  </a:lnTo>
                  <a:lnTo>
                    <a:pt x="245" y="238"/>
                  </a:lnTo>
                  <a:lnTo>
                    <a:pt x="21" y="238"/>
                  </a:lnTo>
                  <a:lnTo>
                    <a:pt x="21" y="468"/>
                  </a:lnTo>
                  <a:lnTo>
                    <a:pt x="289" y="4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106738" y="2982913"/>
              <a:ext cx="460375" cy="773112"/>
            </a:xfrm>
            <a:custGeom>
              <a:avLst/>
              <a:gdLst/>
              <a:ahLst/>
              <a:cxnLst>
                <a:cxn ang="0">
                  <a:pos x="290" y="468"/>
                </a:cxn>
                <a:cxn ang="0">
                  <a:pos x="290" y="487"/>
                </a:cxn>
                <a:cxn ang="0">
                  <a:pos x="0" y="487"/>
                </a:cxn>
                <a:cxn ang="0">
                  <a:pos x="0" y="0"/>
                </a:cxn>
                <a:cxn ang="0">
                  <a:pos x="277" y="0"/>
                </a:cxn>
                <a:cxn ang="0">
                  <a:pos x="277" y="19"/>
                </a:cxn>
                <a:cxn ang="0">
                  <a:pos x="22" y="19"/>
                </a:cxn>
                <a:cxn ang="0">
                  <a:pos x="22" y="221"/>
                </a:cxn>
                <a:cxn ang="0">
                  <a:pos x="245" y="221"/>
                </a:cxn>
                <a:cxn ang="0">
                  <a:pos x="245" y="238"/>
                </a:cxn>
                <a:cxn ang="0">
                  <a:pos x="22" y="238"/>
                </a:cxn>
                <a:cxn ang="0">
                  <a:pos x="22" y="468"/>
                </a:cxn>
                <a:cxn ang="0">
                  <a:pos x="290" y="468"/>
                </a:cxn>
              </a:cxnLst>
              <a:rect l="0" t="0" r="r" b="b"/>
              <a:pathLst>
                <a:path w="290" h="487">
                  <a:moveTo>
                    <a:pt x="290" y="468"/>
                  </a:moveTo>
                  <a:lnTo>
                    <a:pt x="290" y="487"/>
                  </a:lnTo>
                  <a:lnTo>
                    <a:pt x="0" y="487"/>
                  </a:lnTo>
                  <a:lnTo>
                    <a:pt x="0" y="0"/>
                  </a:lnTo>
                  <a:lnTo>
                    <a:pt x="277" y="0"/>
                  </a:lnTo>
                  <a:lnTo>
                    <a:pt x="277" y="19"/>
                  </a:lnTo>
                  <a:lnTo>
                    <a:pt x="22" y="19"/>
                  </a:lnTo>
                  <a:lnTo>
                    <a:pt x="22" y="221"/>
                  </a:lnTo>
                  <a:lnTo>
                    <a:pt x="245" y="221"/>
                  </a:lnTo>
                  <a:lnTo>
                    <a:pt x="245" y="238"/>
                  </a:lnTo>
                  <a:lnTo>
                    <a:pt x="22" y="238"/>
                  </a:lnTo>
                  <a:lnTo>
                    <a:pt x="22" y="468"/>
                  </a:lnTo>
                  <a:lnTo>
                    <a:pt x="290" y="4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692525" y="2982913"/>
              <a:ext cx="560388" cy="773112"/>
            </a:xfrm>
            <a:custGeom>
              <a:avLst/>
              <a:gdLst/>
              <a:ahLst/>
              <a:cxnLst>
                <a:cxn ang="0">
                  <a:pos x="72" y="229"/>
                </a:cxn>
                <a:cxn ang="0">
                  <a:pos x="0" y="229"/>
                </a:cxn>
                <a:cxn ang="0">
                  <a:pos x="0" y="0"/>
                </a:cxn>
                <a:cxn ang="0">
                  <a:pos x="72" y="0"/>
                </a:cxn>
                <a:cxn ang="0">
                  <a:pos x="166" y="114"/>
                </a:cxn>
                <a:cxn ang="0">
                  <a:pos x="72" y="229"/>
                </a:cxn>
                <a:cxn ang="0">
                  <a:pos x="71" y="9"/>
                </a:cxn>
                <a:cxn ang="0">
                  <a:pos x="10" y="9"/>
                </a:cxn>
                <a:cxn ang="0">
                  <a:pos x="10" y="220"/>
                </a:cxn>
                <a:cxn ang="0">
                  <a:pos x="72" y="220"/>
                </a:cxn>
                <a:cxn ang="0">
                  <a:pos x="155" y="114"/>
                </a:cxn>
                <a:cxn ang="0">
                  <a:pos x="71" y="9"/>
                </a:cxn>
              </a:cxnLst>
              <a:rect l="0" t="0" r="r" b="b"/>
              <a:pathLst>
                <a:path w="166" h="229">
                  <a:moveTo>
                    <a:pt x="72" y="229"/>
                  </a:moveTo>
                  <a:cubicBezTo>
                    <a:pt x="0" y="229"/>
                    <a:pt x="0" y="229"/>
                    <a:pt x="0" y="2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38" y="0"/>
                    <a:pt x="166" y="32"/>
                    <a:pt x="166" y="114"/>
                  </a:cubicBezTo>
                  <a:cubicBezTo>
                    <a:pt x="166" y="197"/>
                    <a:pt x="136" y="229"/>
                    <a:pt x="72" y="229"/>
                  </a:cubicBezTo>
                  <a:close/>
                  <a:moveTo>
                    <a:pt x="71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27" y="220"/>
                    <a:pt x="155" y="196"/>
                    <a:pt x="155" y="114"/>
                  </a:cubicBezTo>
                  <a:cubicBezTo>
                    <a:pt x="155" y="34"/>
                    <a:pt x="130" y="9"/>
                    <a:pt x="71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355725" y="3830638"/>
              <a:ext cx="598488" cy="800100"/>
            </a:xfrm>
            <a:custGeom>
              <a:avLst/>
              <a:gdLst/>
              <a:ahLst/>
              <a:cxnLst>
                <a:cxn ang="0">
                  <a:pos x="89" y="237"/>
                </a:cxn>
                <a:cxn ang="0">
                  <a:pos x="0" y="118"/>
                </a:cxn>
                <a:cxn ang="0">
                  <a:pos x="89" y="0"/>
                </a:cxn>
                <a:cxn ang="0">
                  <a:pos x="177" y="118"/>
                </a:cxn>
                <a:cxn ang="0">
                  <a:pos x="89" y="237"/>
                </a:cxn>
                <a:cxn ang="0">
                  <a:pos x="89" y="9"/>
                </a:cxn>
                <a:cxn ang="0">
                  <a:pos x="11" y="118"/>
                </a:cxn>
                <a:cxn ang="0">
                  <a:pos x="89" y="228"/>
                </a:cxn>
                <a:cxn ang="0">
                  <a:pos x="167" y="118"/>
                </a:cxn>
                <a:cxn ang="0">
                  <a:pos x="89" y="9"/>
                </a:cxn>
              </a:cxnLst>
              <a:rect l="0" t="0" r="r" b="b"/>
              <a:pathLst>
                <a:path w="177" h="237">
                  <a:moveTo>
                    <a:pt x="89" y="237"/>
                  </a:moveTo>
                  <a:cubicBezTo>
                    <a:pt x="24" y="237"/>
                    <a:pt x="0" y="204"/>
                    <a:pt x="0" y="118"/>
                  </a:cubicBezTo>
                  <a:cubicBezTo>
                    <a:pt x="0" y="32"/>
                    <a:pt x="24" y="0"/>
                    <a:pt x="89" y="0"/>
                  </a:cubicBezTo>
                  <a:cubicBezTo>
                    <a:pt x="154" y="0"/>
                    <a:pt x="177" y="32"/>
                    <a:pt x="177" y="118"/>
                  </a:cubicBezTo>
                  <a:cubicBezTo>
                    <a:pt x="177" y="204"/>
                    <a:pt x="154" y="237"/>
                    <a:pt x="89" y="237"/>
                  </a:cubicBezTo>
                  <a:close/>
                  <a:moveTo>
                    <a:pt x="89" y="9"/>
                  </a:moveTo>
                  <a:cubicBezTo>
                    <a:pt x="33" y="9"/>
                    <a:pt x="11" y="33"/>
                    <a:pt x="11" y="118"/>
                  </a:cubicBezTo>
                  <a:cubicBezTo>
                    <a:pt x="11" y="202"/>
                    <a:pt x="33" y="228"/>
                    <a:pt x="89" y="228"/>
                  </a:cubicBezTo>
                  <a:cubicBezTo>
                    <a:pt x="145" y="228"/>
                    <a:pt x="167" y="202"/>
                    <a:pt x="167" y="118"/>
                  </a:cubicBezTo>
                  <a:cubicBezTo>
                    <a:pt x="167" y="33"/>
                    <a:pt x="145" y="9"/>
                    <a:pt x="89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00263" y="3843338"/>
              <a:ext cx="442913" cy="774700"/>
            </a:xfrm>
            <a:custGeom>
              <a:avLst/>
              <a:gdLst/>
              <a:ahLst/>
              <a:cxnLst>
                <a:cxn ang="0">
                  <a:pos x="21" y="20"/>
                </a:cxn>
                <a:cxn ang="0">
                  <a:pos x="21" y="222"/>
                </a:cxn>
                <a:cxn ang="0">
                  <a:pos x="238" y="222"/>
                </a:cxn>
                <a:cxn ang="0">
                  <a:pos x="238" y="241"/>
                </a:cxn>
                <a:cxn ang="0">
                  <a:pos x="21" y="241"/>
                </a:cxn>
                <a:cxn ang="0">
                  <a:pos x="21" y="488"/>
                </a:cxn>
                <a:cxn ang="0">
                  <a:pos x="0" y="488"/>
                </a:cxn>
                <a:cxn ang="0">
                  <a:pos x="0" y="0"/>
                </a:cxn>
                <a:cxn ang="0">
                  <a:pos x="277" y="0"/>
                </a:cxn>
                <a:cxn ang="0">
                  <a:pos x="279" y="20"/>
                </a:cxn>
                <a:cxn ang="0">
                  <a:pos x="21" y="20"/>
                </a:cxn>
              </a:cxnLst>
              <a:rect l="0" t="0" r="r" b="b"/>
              <a:pathLst>
                <a:path w="279" h="488">
                  <a:moveTo>
                    <a:pt x="21" y="20"/>
                  </a:moveTo>
                  <a:lnTo>
                    <a:pt x="21" y="222"/>
                  </a:lnTo>
                  <a:lnTo>
                    <a:pt x="238" y="222"/>
                  </a:lnTo>
                  <a:lnTo>
                    <a:pt x="238" y="241"/>
                  </a:lnTo>
                  <a:lnTo>
                    <a:pt x="21" y="241"/>
                  </a:lnTo>
                  <a:lnTo>
                    <a:pt x="21" y="488"/>
                  </a:lnTo>
                  <a:lnTo>
                    <a:pt x="0" y="488"/>
                  </a:lnTo>
                  <a:lnTo>
                    <a:pt x="0" y="0"/>
                  </a:lnTo>
                  <a:lnTo>
                    <a:pt x="277" y="0"/>
                  </a:lnTo>
                  <a:lnTo>
                    <a:pt x="279" y="20"/>
                  </a:lnTo>
                  <a:lnTo>
                    <a:pt x="21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355725" y="4702175"/>
              <a:ext cx="34925" cy="777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600200" y="4702175"/>
              <a:ext cx="557213" cy="777875"/>
            </a:xfrm>
            <a:custGeom>
              <a:avLst/>
              <a:gdLst/>
              <a:ahLst/>
              <a:cxnLst>
                <a:cxn ang="0">
                  <a:pos x="72" y="230"/>
                </a:cxn>
                <a:cxn ang="0">
                  <a:pos x="0" y="230"/>
                </a:cxn>
                <a:cxn ang="0">
                  <a:pos x="0" y="0"/>
                </a:cxn>
                <a:cxn ang="0">
                  <a:pos x="71" y="0"/>
                </a:cxn>
                <a:cxn ang="0">
                  <a:pos x="165" y="114"/>
                </a:cxn>
                <a:cxn ang="0">
                  <a:pos x="72" y="230"/>
                </a:cxn>
                <a:cxn ang="0">
                  <a:pos x="71" y="9"/>
                </a:cxn>
                <a:cxn ang="0">
                  <a:pos x="10" y="9"/>
                </a:cxn>
                <a:cxn ang="0">
                  <a:pos x="10" y="220"/>
                </a:cxn>
                <a:cxn ang="0">
                  <a:pos x="71" y="220"/>
                </a:cxn>
                <a:cxn ang="0">
                  <a:pos x="155" y="114"/>
                </a:cxn>
                <a:cxn ang="0">
                  <a:pos x="71" y="9"/>
                </a:cxn>
              </a:cxnLst>
              <a:rect l="0" t="0" r="r" b="b"/>
              <a:pathLst>
                <a:path w="165" h="230">
                  <a:moveTo>
                    <a:pt x="72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37" y="0"/>
                    <a:pt x="165" y="32"/>
                    <a:pt x="165" y="114"/>
                  </a:cubicBezTo>
                  <a:cubicBezTo>
                    <a:pt x="165" y="198"/>
                    <a:pt x="136" y="230"/>
                    <a:pt x="72" y="230"/>
                  </a:cubicBezTo>
                  <a:close/>
                  <a:moveTo>
                    <a:pt x="71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126" y="220"/>
                    <a:pt x="155" y="197"/>
                    <a:pt x="155" y="114"/>
                  </a:cubicBezTo>
                  <a:cubicBezTo>
                    <a:pt x="155" y="35"/>
                    <a:pt x="129" y="9"/>
                    <a:pt x="71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06638" y="4702175"/>
              <a:ext cx="458788" cy="777875"/>
            </a:xfrm>
            <a:custGeom>
              <a:avLst/>
              <a:gdLst/>
              <a:ahLst/>
              <a:cxnLst>
                <a:cxn ang="0">
                  <a:pos x="289" y="471"/>
                </a:cxn>
                <a:cxn ang="0">
                  <a:pos x="289" y="490"/>
                </a:cxn>
                <a:cxn ang="0">
                  <a:pos x="0" y="490"/>
                </a:cxn>
                <a:cxn ang="0">
                  <a:pos x="0" y="0"/>
                </a:cxn>
                <a:cxn ang="0">
                  <a:pos x="276" y="0"/>
                </a:cxn>
                <a:cxn ang="0">
                  <a:pos x="276" y="19"/>
                </a:cxn>
                <a:cxn ang="0">
                  <a:pos x="21" y="19"/>
                </a:cxn>
                <a:cxn ang="0">
                  <a:pos x="21" y="224"/>
                </a:cxn>
                <a:cxn ang="0">
                  <a:pos x="245" y="224"/>
                </a:cxn>
                <a:cxn ang="0">
                  <a:pos x="245" y="241"/>
                </a:cxn>
                <a:cxn ang="0">
                  <a:pos x="21" y="241"/>
                </a:cxn>
                <a:cxn ang="0">
                  <a:pos x="21" y="471"/>
                </a:cxn>
                <a:cxn ang="0">
                  <a:pos x="289" y="471"/>
                </a:cxn>
              </a:cxnLst>
              <a:rect l="0" t="0" r="r" b="b"/>
              <a:pathLst>
                <a:path w="289" h="490">
                  <a:moveTo>
                    <a:pt x="289" y="471"/>
                  </a:moveTo>
                  <a:lnTo>
                    <a:pt x="289" y="490"/>
                  </a:lnTo>
                  <a:lnTo>
                    <a:pt x="0" y="490"/>
                  </a:lnTo>
                  <a:lnTo>
                    <a:pt x="0" y="0"/>
                  </a:lnTo>
                  <a:lnTo>
                    <a:pt x="276" y="0"/>
                  </a:lnTo>
                  <a:lnTo>
                    <a:pt x="276" y="19"/>
                  </a:lnTo>
                  <a:lnTo>
                    <a:pt x="21" y="19"/>
                  </a:lnTo>
                  <a:lnTo>
                    <a:pt x="21" y="224"/>
                  </a:lnTo>
                  <a:lnTo>
                    <a:pt x="245" y="224"/>
                  </a:lnTo>
                  <a:lnTo>
                    <a:pt x="245" y="241"/>
                  </a:lnTo>
                  <a:lnTo>
                    <a:pt x="21" y="241"/>
                  </a:lnTo>
                  <a:lnTo>
                    <a:pt x="21" y="471"/>
                  </a:lnTo>
                  <a:lnTo>
                    <a:pt x="289" y="4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2795588" y="4702175"/>
              <a:ext cx="646113" cy="777875"/>
            </a:xfrm>
            <a:custGeom>
              <a:avLst/>
              <a:gdLst/>
              <a:ahLst/>
              <a:cxnLst>
                <a:cxn ang="0">
                  <a:pos x="328" y="347"/>
                </a:cxn>
                <a:cxn ang="0">
                  <a:pos x="79" y="347"/>
                </a:cxn>
                <a:cxn ang="0">
                  <a:pos x="24" y="490"/>
                </a:cxn>
                <a:cxn ang="0">
                  <a:pos x="0" y="490"/>
                </a:cxn>
                <a:cxn ang="0">
                  <a:pos x="192" y="0"/>
                </a:cxn>
                <a:cxn ang="0">
                  <a:pos x="218" y="0"/>
                </a:cxn>
                <a:cxn ang="0">
                  <a:pos x="407" y="490"/>
                </a:cxn>
                <a:cxn ang="0">
                  <a:pos x="382" y="490"/>
                </a:cxn>
                <a:cxn ang="0">
                  <a:pos x="328" y="347"/>
                </a:cxn>
                <a:cxn ang="0">
                  <a:pos x="186" y="70"/>
                </a:cxn>
                <a:cxn ang="0">
                  <a:pos x="86" y="328"/>
                </a:cxn>
                <a:cxn ang="0">
                  <a:pos x="322" y="328"/>
                </a:cxn>
                <a:cxn ang="0">
                  <a:pos x="222" y="70"/>
                </a:cxn>
                <a:cxn ang="0">
                  <a:pos x="205" y="19"/>
                </a:cxn>
                <a:cxn ang="0">
                  <a:pos x="203" y="19"/>
                </a:cxn>
                <a:cxn ang="0">
                  <a:pos x="186" y="70"/>
                </a:cxn>
              </a:cxnLst>
              <a:rect l="0" t="0" r="r" b="b"/>
              <a:pathLst>
                <a:path w="407" h="490">
                  <a:moveTo>
                    <a:pt x="328" y="347"/>
                  </a:moveTo>
                  <a:lnTo>
                    <a:pt x="79" y="347"/>
                  </a:lnTo>
                  <a:lnTo>
                    <a:pt x="24" y="490"/>
                  </a:lnTo>
                  <a:lnTo>
                    <a:pt x="0" y="490"/>
                  </a:lnTo>
                  <a:lnTo>
                    <a:pt x="192" y="0"/>
                  </a:lnTo>
                  <a:lnTo>
                    <a:pt x="218" y="0"/>
                  </a:lnTo>
                  <a:lnTo>
                    <a:pt x="407" y="490"/>
                  </a:lnTo>
                  <a:lnTo>
                    <a:pt x="382" y="490"/>
                  </a:lnTo>
                  <a:lnTo>
                    <a:pt x="328" y="347"/>
                  </a:lnTo>
                  <a:close/>
                  <a:moveTo>
                    <a:pt x="186" y="70"/>
                  </a:moveTo>
                  <a:lnTo>
                    <a:pt x="86" y="328"/>
                  </a:lnTo>
                  <a:lnTo>
                    <a:pt x="322" y="328"/>
                  </a:lnTo>
                  <a:lnTo>
                    <a:pt x="222" y="70"/>
                  </a:lnTo>
                  <a:lnTo>
                    <a:pt x="205" y="19"/>
                  </a:lnTo>
                  <a:lnTo>
                    <a:pt x="203" y="19"/>
                  </a:lnTo>
                  <a:lnTo>
                    <a:pt x="186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479800" y="4692650"/>
              <a:ext cx="452438" cy="800100"/>
            </a:xfrm>
            <a:custGeom>
              <a:avLst/>
              <a:gdLst/>
              <a:ahLst/>
              <a:cxnLst>
                <a:cxn ang="0">
                  <a:pos x="63" y="237"/>
                </a:cxn>
                <a:cxn ang="0">
                  <a:pos x="0" y="219"/>
                </a:cxn>
                <a:cxn ang="0">
                  <a:pos x="2" y="210"/>
                </a:cxn>
                <a:cxn ang="0">
                  <a:pos x="63" y="228"/>
                </a:cxn>
                <a:cxn ang="0">
                  <a:pos x="124" y="172"/>
                </a:cxn>
                <a:cxn ang="0">
                  <a:pos x="2" y="57"/>
                </a:cxn>
                <a:cxn ang="0">
                  <a:pos x="70" y="0"/>
                </a:cxn>
                <a:cxn ang="0">
                  <a:pos x="127" y="12"/>
                </a:cxn>
                <a:cxn ang="0">
                  <a:pos x="124" y="20"/>
                </a:cxn>
                <a:cxn ang="0">
                  <a:pos x="70" y="8"/>
                </a:cxn>
                <a:cxn ang="0">
                  <a:pos x="12" y="57"/>
                </a:cxn>
                <a:cxn ang="0">
                  <a:pos x="134" y="171"/>
                </a:cxn>
                <a:cxn ang="0">
                  <a:pos x="63" y="237"/>
                </a:cxn>
              </a:cxnLst>
              <a:rect l="0" t="0" r="r" b="b"/>
              <a:pathLst>
                <a:path w="134" h="237">
                  <a:moveTo>
                    <a:pt x="63" y="237"/>
                  </a:moveTo>
                  <a:cubicBezTo>
                    <a:pt x="37" y="237"/>
                    <a:pt x="16" y="230"/>
                    <a:pt x="0" y="219"/>
                  </a:cubicBezTo>
                  <a:cubicBezTo>
                    <a:pt x="2" y="210"/>
                    <a:pt x="2" y="210"/>
                    <a:pt x="2" y="210"/>
                  </a:cubicBezTo>
                  <a:cubicBezTo>
                    <a:pt x="19" y="222"/>
                    <a:pt x="38" y="228"/>
                    <a:pt x="63" y="228"/>
                  </a:cubicBezTo>
                  <a:cubicBezTo>
                    <a:pt x="103" y="228"/>
                    <a:pt x="124" y="207"/>
                    <a:pt x="124" y="172"/>
                  </a:cubicBezTo>
                  <a:cubicBezTo>
                    <a:pt x="124" y="101"/>
                    <a:pt x="2" y="132"/>
                    <a:pt x="2" y="57"/>
                  </a:cubicBezTo>
                  <a:cubicBezTo>
                    <a:pt x="2" y="24"/>
                    <a:pt x="24" y="0"/>
                    <a:pt x="70" y="0"/>
                  </a:cubicBezTo>
                  <a:cubicBezTo>
                    <a:pt x="92" y="0"/>
                    <a:pt x="111" y="4"/>
                    <a:pt x="127" y="12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07" y="13"/>
                    <a:pt x="91" y="8"/>
                    <a:pt x="70" y="8"/>
                  </a:cubicBezTo>
                  <a:cubicBezTo>
                    <a:pt x="29" y="8"/>
                    <a:pt x="12" y="31"/>
                    <a:pt x="12" y="57"/>
                  </a:cubicBezTo>
                  <a:cubicBezTo>
                    <a:pt x="12" y="123"/>
                    <a:pt x="134" y="92"/>
                    <a:pt x="134" y="171"/>
                  </a:cubicBezTo>
                  <a:cubicBezTo>
                    <a:pt x="134" y="212"/>
                    <a:pt x="110" y="237"/>
                    <a:pt x="63" y="2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b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6818" r="5557" b="4546"/>
          <a:stretch>
            <a:fillRect/>
          </a:stretch>
        </p:blipFill>
        <p:spPr bwMode="auto">
          <a:xfrm>
            <a:off x="3810000" y="706438"/>
            <a:ext cx="5018088" cy="23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8"/>
          <a:stretch>
            <a:fillRect/>
          </a:stretch>
        </p:blipFill>
        <p:spPr bwMode="auto">
          <a:xfrm>
            <a:off x="3810000" y="3221038"/>
            <a:ext cx="5105400" cy="26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76200" y="5013325"/>
            <a:ext cx="3657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6000" b="0">
                <a:solidFill>
                  <a:schemeClr val="bg1"/>
                </a:solidFill>
                <a:ea typeface="宋体" pitchFamily="2" charset="-122"/>
              </a:rPr>
              <a:t>心致行致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501650"/>
            <a:ext cx="6705600" cy="5137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152400" y="5730875"/>
            <a:ext cx="883920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ea typeface="宋体" pitchFamily="2" charset="-122"/>
              </a:rPr>
              <a:t>In theory there is no difference between theory and practice, in practice there is</a:t>
            </a:r>
            <a:endParaRPr lang="zh-CN" altLang="en-US" sz="240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Questions</a:t>
            </a:r>
          </a:p>
        </p:txBody>
      </p:sp>
      <p:pic>
        <p:nvPicPr>
          <p:cNvPr id="73731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143000"/>
            <a:ext cx="3390900" cy="440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914400"/>
            <a:ext cx="6308725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Done</a:t>
            </a:r>
          </a:p>
        </p:txBody>
      </p:sp>
      <p:pic>
        <p:nvPicPr>
          <p:cNvPr id="75779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371600"/>
            <a:ext cx="3505200" cy="3119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80" name="Text Box 6"/>
          <p:cNvSpPr txBox="1">
            <a:spLocks noChangeArrowheads="1"/>
          </p:cNvSpPr>
          <p:nvPr/>
        </p:nvSpPr>
        <p:spPr bwMode="auto">
          <a:xfrm>
            <a:off x="2819400" y="48768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0">
                <a:ea typeface="宋体" pitchFamily="2" charset="-122"/>
              </a:rPr>
              <a:t>@SharonMei1219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Practice</a:t>
            </a:r>
          </a:p>
        </p:txBody>
      </p:sp>
      <p:pic>
        <p:nvPicPr>
          <p:cNvPr id="76803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219200"/>
            <a:ext cx="5838825" cy="435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900" y="381000"/>
            <a:ext cx="8820150" cy="6216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3891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4800"/>
            <a:ext cx="3124200" cy="290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Poker Hand</a:t>
            </a:r>
          </a:p>
        </p:txBody>
      </p:sp>
      <p:graphicFrame>
        <p:nvGraphicFramePr>
          <p:cNvPr id="77828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375263439"/>
              </p:ext>
            </p:extLst>
          </p:nvPr>
        </p:nvGraphicFramePr>
        <p:xfrm>
          <a:off x="3200400" y="304800"/>
          <a:ext cx="5791200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5" name="Photo Editor Photo" r:id="rId5" imgW="3514286" imgH="2476190" progId="MSPhotoEd.3">
                  <p:embed/>
                </p:oleObj>
              </mc:Choice>
              <mc:Fallback>
                <p:oleObj name="Photo Editor Photo" r:id="rId5" imgW="3514286" imgH="2476190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04800"/>
                        <a:ext cx="5791200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884" name="Picture 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43400"/>
            <a:ext cx="5105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ea typeface="宋体" pitchFamily="2" charset="-122"/>
              </a:rPr>
              <a:t>References: </a:t>
            </a:r>
          </a:p>
        </p:txBody>
      </p:sp>
      <p:pic>
        <p:nvPicPr>
          <p:cNvPr id="78851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7138" y="1265238"/>
            <a:ext cx="3497262" cy="464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265238"/>
            <a:ext cx="3519488" cy="4678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3" name="Text Box 8"/>
          <p:cNvSpPr txBox="1">
            <a:spLocks noChangeArrowheads="1"/>
          </p:cNvSpPr>
          <p:nvPr/>
        </p:nvSpPr>
        <p:spPr bwMode="auto">
          <a:xfrm>
            <a:off x="4406900" y="3311525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800" b="0">
                <a:ea typeface="宋体" pitchFamily="2" charset="-122"/>
              </a:rPr>
              <a:t>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76200" y="623888"/>
          <a:ext cx="8991600" cy="531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9" name="Photo Editor Photo" r:id="rId4" imgW="6230220" imgH="3685714" progId="MSPhotoEd.3">
                  <p:embed/>
                </p:oleObj>
              </mc:Choice>
              <mc:Fallback>
                <p:oleObj name="Photo Editor Photo" r:id="rId4" imgW="6230220" imgH="368571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623888"/>
                        <a:ext cx="8991600" cy="531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37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921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539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413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921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55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93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804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828800"/>
            <a:ext cx="3810000" cy="3060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6019800" y="43434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Direct</a:t>
            </a:r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762000" y="14478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Care for Code</a:t>
            </a:r>
          </a:p>
        </p:txBody>
      </p:sp>
      <p:sp>
        <p:nvSpPr>
          <p:cNvPr id="15365" name="Text Box 10"/>
          <p:cNvSpPr txBox="1">
            <a:spLocks noChangeArrowheads="1"/>
          </p:cNvSpPr>
          <p:nvPr/>
        </p:nvSpPr>
        <p:spPr bwMode="auto">
          <a:xfrm>
            <a:off x="990600" y="3581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accent2"/>
                </a:solidFill>
                <a:ea typeface="宋体" pitchFamily="2" charset="-122"/>
              </a:rPr>
              <a:t>Simple</a:t>
            </a:r>
          </a:p>
        </p:txBody>
      </p:sp>
      <p:sp>
        <p:nvSpPr>
          <p:cNvPr id="15366" name="Text Box 11"/>
          <p:cNvSpPr txBox="1">
            <a:spLocks noChangeArrowheads="1"/>
          </p:cNvSpPr>
          <p:nvPr/>
        </p:nvSpPr>
        <p:spPr bwMode="auto">
          <a:xfrm>
            <a:off x="5638800" y="17526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Efficient</a:t>
            </a:r>
          </a:p>
        </p:txBody>
      </p:sp>
      <p:sp>
        <p:nvSpPr>
          <p:cNvPr id="15367" name="Text Box 12"/>
          <p:cNvSpPr txBox="1">
            <a:spLocks noChangeArrowheads="1"/>
          </p:cNvSpPr>
          <p:nvPr/>
        </p:nvSpPr>
        <p:spPr bwMode="auto">
          <a:xfrm>
            <a:off x="4419600" y="5105400"/>
            <a:ext cx="2971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accent2"/>
                </a:solidFill>
                <a:ea typeface="宋体" pitchFamily="2" charset="-122"/>
              </a:rPr>
              <a:t>Having unit &amp; acceptance test</a:t>
            </a:r>
          </a:p>
        </p:txBody>
      </p:sp>
      <p:sp>
        <p:nvSpPr>
          <p:cNvPr id="15368" name="Text Box 13"/>
          <p:cNvSpPr txBox="1">
            <a:spLocks noChangeArrowheads="1"/>
          </p:cNvSpPr>
          <p:nvPr/>
        </p:nvSpPr>
        <p:spPr bwMode="auto">
          <a:xfrm>
            <a:off x="4343400" y="7620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Elegant</a:t>
            </a:r>
          </a:p>
        </p:txBody>
      </p:sp>
      <p:sp>
        <p:nvSpPr>
          <p:cNvPr id="15369" name="Text Box 14"/>
          <p:cNvSpPr txBox="1">
            <a:spLocks noChangeArrowheads="1"/>
          </p:cNvSpPr>
          <p:nvPr/>
        </p:nvSpPr>
        <p:spPr bwMode="auto">
          <a:xfrm>
            <a:off x="609600" y="28956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Explicit</a:t>
            </a:r>
          </a:p>
        </p:txBody>
      </p:sp>
      <p:sp>
        <p:nvSpPr>
          <p:cNvPr id="15370" name="Text Box 15"/>
          <p:cNvSpPr txBox="1">
            <a:spLocks noChangeArrowheads="1"/>
          </p:cNvSpPr>
          <p:nvPr/>
        </p:nvSpPr>
        <p:spPr bwMode="auto">
          <a:xfrm>
            <a:off x="1600200" y="51816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solidFill>
                  <a:schemeClr val="accent2"/>
                </a:solidFill>
                <a:ea typeface="宋体" pitchFamily="2" charset="-122"/>
              </a:rPr>
              <a:t>Optimal</a:t>
            </a:r>
          </a:p>
        </p:txBody>
      </p:sp>
      <p:sp>
        <p:nvSpPr>
          <p:cNvPr id="15371" name="Text Box 16"/>
          <p:cNvSpPr txBox="1">
            <a:spLocks noChangeArrowheads="1"/>
          </p:cNvSpPr>
          <p:nvPr/>
        </p:nvSpPr>
        <p:spPr bwMode="auto">
          <a:xfrm>
            <a:off x="1676400" y="9906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solidFill>
                  <a:schemeClr val="accent2"/>
                </a:solidFill>
                <a:ea typeface="宋体" pitchFamily="2" charset="-122"/>
              </a:rPr>
              <a:t>As Expected</a:t>
            </a:r>
          </a:p>
        </p:txBody>
      </p:sp>
      <p:sp>
        <p:nvSpPr>
          <p:cNvPr id="15372" name="Text Box 17"/>
          <p:cNvSpPr txBox="1">
            <a:spLocks noChangeArrowheads="1"/>
          </p:cNvSpPr>
          <p:nvPr/>
        </p:nvSpPr>
        <p:spPr bwMode="auto">
          <a:xfrm>
            <a:off x="6400800" y="2590800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0">
                <a:solidFill>
                  <a:schemeClr val="accent2"/>
                </a:solidFill>
                <a:ea typeface="宋体" pitchFamily="2" charset="-122"/>
              </a:rPr>
              <a:t>No Duplication</a:t>
            </a:r>
          </a:p>
        </p:txBody>
      </p:sp>
      <p:sp>
        <p:nvSpPr>
          <p:cNvPr id="15373" name="Text Box 18"/>
          <p:cNvSpPr txBox="1">
            <a:spLocks noChangeArrowheads="1"/>
          </p:cNvSpPr>
          <p:nvPr/>
        </p:nvSpPr>
        <p:spPr bwMode="auto">
          <a:xfrm>
            <a:off x="6553200" y="3429000"/>
            <a:ext cx="1981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accent2"/>
                </a:solidFill>
                <a:ea typeface="宋体" pitchFamily="2" charset="-122"/>
              </a:rPr>
              <a:t>Minimal Dependency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U 2011">
  <a:themeElements>
    <a:clrScheme name="alu 2011">
      <a:dk1>
        <a:srgbClr val="000000"/>
      </a:dk1>
      <a:lt1>
        <a:srgbClr val="FFFFFF"/>
      </a:lt1>
      <a:dk2>
        <a:srgbClr val="00747A"/>
      </a:dk2>
      <a:lt2>
        <a:srgbClr val="CF0072"/>
      </a:lt2>
      <a:accent1>
        <a:srgbClr val="34B4E4"/>
      </a:accent1>
      <a:accent2>
        <a:srgbClr val="AA9C8F"/>
      </a:accent2>
      <a:accent3>
        <a:srgbClr val="34B233"/>
      </a:accent3>
      <a:accent4>
        <a:srgbClr val="00549F"/>
      </a:accent4>
      <a:accent5>
        <a:srgbClr val="FFC828"/>
      </a:accent5>
      <a:accent6>
        <a:srgbClr val="A51140"/>
      </a:accent6>
      <a:hlink>
        <a:srgbClr val="412D5D"/>
      </a:hlink>
      <a:folHlink>
        <a:srgbClr val="00B2A9"/>
      </a:folHlink>
    </a:clrScheme>
    <a:fontScheme name="ALU 201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 anchorCtr="0">
        <a:noAutofit/>
      </a:bodyPr>
      <a:lstStyle>
        <a:defPPr>
          <a:defRPr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AL_PPT_template_MSv2007_STD_Open_0811</Template>
  <TotalTime>6401</TotalTime>
  <Words>2140</Words>
  <Application>Microsoft Office PowerPoint</Application>
  <PresentationFormat>On-screen Show (4:3)</PresentationFormat>
  <Paragraphs>381</Paragraphs>
  <Slides>86</Slides>
  <Notes>74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89" baseType="lpstr">
      <vt:lpstr>ALU 2011</vt:lpstr>
      <vt:lpstr>Bitmap Image</vt:lpstr>
      <vt:lpstr>Photo Editor Photo</vt:lpstr>
      <vt:lpstr>     Clean Code An alternative way of coding</vt:lpstr>
      <vt:lpstr>PowerPoint Presentation</vt:lpstr>
      <vt:lpstr>  Why clean code</vt:lpstr>
      <vt:lpstr>PowerPoint Presentation</vt:lpstr>
      <vt:lpstr>PowerPoint Presentation</vt:lpstr>
      <vt:lpstr>PowerPoint Presentation</vt:lpstr>
      <vt:lpstr>What is clean code</vt:lpstr>
      <vt:lpstr>Code Smells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write clean code</vt:lpstr>
      <vt:lpstr>PowerPoint Presentation</vt:lpstr>
      <vt:lpstr>Principle: Local Consequence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Principle: Symmetry</vt:lpstr>
      <vt:lpstr>PowerPoint Presentation</vt:lpstr>
      <vt:lpstr>PowerPoint Presentation</vt:lpstr>
      <vt:lpstr>PowerPoint Presentation</vt:lpstr>
      <vt:lpstr>PowerPoint Presentation</vt:lpstr>
      <vt:lpstr>What is Pattern</vt:lpstr>
      <vt:lpstr>Draw a Bridge</vt:lpstr>
      <vt:lpstr>PowerPoint Presentation</vt:lpstr>
      <vt:lpstr>Patterns</vt:lpstr>
      <vt:lpstr>Class</vt:lpstr>
      <vt:lpstr>PowerPoint Presentation</vt:lpstr>
      <vt:lpstr>PowerPoint Presentation</vt:lpstr>
      <vt:lpstr>Copy Program -- Copy characters from reader to writer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Variant</vt:lpstr>
      <vt:lpstr>PowerPoint Presentation</vt:lpstr>
      <vt:lpstr>Logic</vt:lpstr>
      <vt:lpstr>PowerPoint Presentation</vt:lpstr>
      <vt:lpstr>PowerPoint Presentation</vt:lpstr>
      <vt:lpstr>Logic (3/3): Tips</vt:lpstr>
      <vt:lpstr>PowerPoint Presentation</vt:lpstr>
      <vt:lpstr>PowerPoint Presentation</vt:lpstr>
      <vt:lpstr>PowerPoint Presentation</vt:lpstr>
      <vt:lpstr>How to write clean code More than just coding</vt:lpstr>
      <vt:lpstr>PowerPoint Presentation</vt:lpstr>
      <vt:lpstr>PowerPoint Presentation</vt:lpstr>
      <vt:lpstr>PowerPoint Presentation</vt:lpstr>
      <vt:lpstr>Divide &amp; Conquer vs. Conquer &amp; Divide</vt:lpstr>
      <vt:lpstr>Feedback Correction</vt:lpstr>
      <vt:lpstr>Economy Thinking on Clean Code</vt:lpstr>
      <vt:lpstr>PowerPoint Presentation</vt:lpstr>
      <vt:lpstr>PowerPoint Presentation</vt:lpstr>
      <vt:lpstr>Questions</vt:lpstr>
      <vt:lpstr>PowerPoint Presentation</vt:lpstr>
      <vt:lpstr>Done</vt:lpstr>
      <vt:lpstr>Practice</vt:lpstr>
      <vt:lpstr>Poker Hand</vt:lpstr>
      <vt:lpstr>References: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alcatel-lucent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Mian</dc:creator>
  <cp:lastModifiedBy>MEI Xuelan</cp:lastModifiedBy>
  <cp:revision>2072</cp:revision>
  <dcterms:created xsi:type="dcterms:W3CDTF">2013-01-07T08:05:35Z</dcterms:created>
  <dcterms:modified xsi:type="dcterms:W3CDTF">2013-11-07T05:53:02Z</dcterms:modified>
</cp:coreProperties>
</file>